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63"/>
  </p:notesMasterIdLst>
  <p:sldIdLst>
    <p:sldId id="321" r:id="rId2"/>
    <p:sldId id="360" r:id="rId3"/>
    <p:sldId id="367" r:id="rId4"/>
    <p:sldId id="377" r:id="rId5"/>
    <p:sldId id="406" r:id="rId6"/>
    <p:sldId id="407" r:id="rId7"/>
    <p:sldId id="408" r:id="rId8"/>
    <p:sldId id="409" r:id="rId9"/>
    <p:sldId id="403" r:id="rId10"/>
    <p:sldId id="410" r:id="rId11"/>
    <p:sldId id="412" r:id="rId12"/>
    <p:sldId id="413" r:id="rId13"/>
    <p:sldId id="414" r:id="rId14"/>
    <p:sldId id="445" r:id="rId15"/>
    <p:sldId id="420" r:id="rId16"/>
    <p:sldId id="421" r:id="rId17"/>
    <p:sldId id="405" r:id="rId18"/>
    <p:sldId id="415" r:id="rId19"/>
    <p:sldId id="416" r:id="rId20"/>
    <p:sldId id="417" r:id="rId21"/>
    <p:sldId id="418" r:id="rId22"/>
    <p:sldId id="422" r:id="rId23"/>
    <p:sldId id="426" r:id="rId24"/>
    <p:sldId id="423" r:id="rId25"/>
    <p:sldId id="428" r:id="rId26"/>
    <p:sldId id="429" r:id="rId27"/>
    <p:sldId id="430" r:id="rId28"/>
    <p:sldId id="431" r:id="rId29"/>
    <p:sldId id="432" r:id="rId30"/>
    <p:sldId id="433" r:id="rId31"/>
    <p:sldId id="434" r:id="rId32"/>
    <p:sldId id="427" r:id="rId33"/>
    <p:sldId id="424" r:id="rId34"/>
    <p:sldId id="425" r:id="rId35"/>
    <p:sldId id="419" r:id="rId36"/>
    <p:sldId id="435" r:id="rId37"/>
    <p:sldId id="436" r:id="rId38"/>
    <p:sldId id="437" r:id="rId39"/>
    <p:sldId id="438" r:id="rId40"/>
    <p:sldId id="439" r:id="rId41"/>
    <p:sldId id="440" r:id="rId42"/>
    <p:sldId id="441" r:id="rId43"/>
    <p:sldId id="442" r:id="rId44"/>
    <p:sldId id="443" r:id="rId45"/>
    <p:sldId id="444" r:id="rId46"/>
    <p:sldId id="447" r:id="rId47"/>
    <p:sldId id="448" r:id="rId48"/>
    <p:sldId id="449" r:id="rId49"/>
    <p:sldId id="450" r:id="rId50"/>
    <p:sldId id="451" r:id="rId51"/>
    <p:sldId id="452" r:id="rId52"/>
    <p:sldId id="453" r:id="rId53"/>
    <p:sldId id="454" r:id="rId54"/>
    <p:sldId id="455" r:id="rId55"/>
    <p:sldId id="456" r:id="rId56"/>
    <p:sldId id="457" r:id="rId57"/>
    <p:sldId id="458" r:id="rId58"/>
    <p:sldId id="459" r:id="rId59"/>
    <p:sldId id="460" r:id="rId60"/>
    <p:sldId id="461" r:id="rId61"/>
    <p:sldId id="462"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41" autoAdjust="0"/>
    <p:restoredTop sz="80935" autoAdjust="0"/>
  </p:normalViewPr>
  <p:slideViewPr>
    <p:cSldViewPr snapToGrid="0" snapToObjects="1">
      <p:cViewPr varScale="1">
        <p:scale>
          <a:sx n="75" d="100"/>
          <a:sy n="75" d="100"/>
        </p:scale>
        <p:origin x="928"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4689A9-5115-5543-A4C4-A1685A5BC041}" type="datetimeFigureOut">
              <a:rPr lang="en-US" smtClean="0"/>
              <a:t>1/18/18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FFC1B1-C127-1346-A266-1EDDA58C4DBC}" type="slidenum">
              <a:rPr lang="en-US" smtClean="0"/>
              <a:t>‹#›</a:t>
            </a:fld>
            <a:endParaRPr lang="en-US"/>
          </a:p>
        </p:txBody>
      </p:sp>
    </p:spTree>
    <p:extLst>
      <p:ext uri="{BB962C8B-B14F-4D97-AF65-F5344CB8AC3E}">
        <p14:creationId xmlns:p14="http://schemas.microsoft.com/office/powerpoint/2010/main" val="21413366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a:t>
            </a:fld>
            <a:endParaRPr lang="en-US"/>
          </a:p>
        </p:txBody>
      </p:sp>
    </p:spTree>
    <p:extLst>
      <p:ext uri="{BB962C8B-B14F-4D97-AF65-F5344CB8AC3E}">
        <p14:creationId xmlns:p14="http://schemas.microsoft.com/office/powerpoint/2010/main" val="3441604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22</a:t>
            </a:fld>
            <a:endParaRPr lang="en-US"/>
          </a:p>
        </p:txBody>
      </p:sp>
    </p:spTree>
    <p:extLst>
      <p:ext uri="{BB962C8B-B14F-4D97-AF65-F5344CB8AC3E}">
        <p14:creationId xmlns:p14="http://schemas.microsoft.com/office/powerpoint/2010/main" val="1858264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/OR: is there is no right bracket left then I,II.</a:t>
            </a:r>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32</a:t>
            </a:fld>
            <a:endParaRPr lang="en-US"/>
          </a:p>
        </p:txBody>
      </p:sp>
    </p:spTree>
    <p:extLst>
      <p:ext uri="{BB962C8B-B14F-4D97-AF65-F5344CB8AC3E}">
        <p14:creationId xmlns:p14="http://schemas.microsoft.com/office/powerpoint/2010/main" val="1920474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items must be removed in exactly the same order as there were added to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queue, a queue is called a first-in/first-out (FIFO) data structure.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Buffer: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Computer systems must often provide a “holding area” for messages between two processes, two programs, or even two systems. This holding area is usually called a “buffer” and is often implemented as a queue.</a:t>
            </a:r>
          </a:p>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46</a:t>
            </a:fld>
            <a:endParaRPr lang="en-US"/>
          </a:p>
        </p:txBody>
      </p:sp>
    </p:spTree>
    <p:extLst>
      <p:ext uri="{BB962C8B-B14F-4D97-AF65-F5344CB8AC3E}">
        <p14:creationId xmlns:p14="http://schemas.microsoft.com/office/powerpoint/2010/main" val="39303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 palindrome is a string that reads the same forward and backward, i.e., the letters are the same whether you read them from right to left or from left to right. </a:t>
            </a:r>
          </a:p>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54</a:t>
            </a:fld>
            <a:endParaRPr lang="en-US"/>
          </a:p>
        </p:txBody>
      </p:sp>
    </p:spTree>
    <p:extLst>
      <p:ext uri="{BB962C8B-B14F-4D97-AF65-F5344CB8AC3E}">
        <p14:creationId xmlns:p14="http://schemas.microsoft.com/office/powerpoint/2010/main" val="2102375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smtClean="0"/>
              <a:t>The idea of a circular array is that the end of the array “wraps around” to the start of the array.</a:t>
            </a:r>
          </a:p>
          <a:p>
            <a:endParaRPr lang="en-US" altLang="en-US" sz="1200" dirty="0" smtClean="0"/>
          </a:p>
          <a:p>
            <a:r>
              <a:rPr lang="en-US" sz="1200" b="1" kern="1200" dirty="0" smtClean="0">
                <a:solidFill>
                  <a:schemeClr val="tx1"/>
                </a:solidFill>
                <a:effectLst/>
                <a:latin typeface="+mn-lt"/>
                <a:ea typeface="+mn-ea"/>
                <a:cs typeface="+mn-cs"/>
              </a:rPr>
              <a:t>Memory management: </a:t>
            </a:r>
            <a:r>
              <a:rPr lang="en-US" sz="1200" kern="1200" dirty="0" smtClean="0">
                <a:solidFill>
                  <a:schemeClr val="tx1"/>
                </a:solidFill>
                <a:effectLst/>
                <a:latin typeface="+mn-lt"/>
                <a:ea typeface="+mn-ea"/>
                <a:cs typeface="+mn-cs"/>
              </a:rPr>
              <a:t>The unused memory locations in the case of ordinary queues can be utilized in circular queues</a:t>
            </a:r>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55</a:t>
            </a:fld>
            <a:endParaRPr lang="en-US"/>
          </a:p>
        </p:txBody>
      </p:sp>
    </p:spTree>
    <p:extLst>
      <p:ext uri="{BB962C8B-B14F-4D97-AF65-F5344CB8AC3E}">
        <p14:creationId xmlns:p14="http://schemas.microsoft.com/office/powerpoint/2010/main" val="12029575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0381B-ABA4-4F60-AF79-78F52FCDC97F}" type="slidenum">
              <a:rPr lang="en-US" altLang="en-US"/>
              <a:pPr/>
              <a:t>56</a:t>
            </a:fld>
            <a:endParaRPr lang="en-US" altLang="en-US"/>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09075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9F6E317-3B26-B34F-9FF3-88B4DF9D7163}" type="slidenum">
              <a:rPr lang="en-US" smtClean="0"/>
              <a:t>2</a:t>
            </a:fld>
            <a:endParaRPr lang="en-US"/>
          </a:p>
        </p:txBody>
      </p:sp>
    </p:spTree>
    <p:extLst>
      <p:ext uri="{BB962C8B-B14F-4D97-AF65-F5344CB8AC3E}">
        <p14:creationId xmlns:p14="http://schemas.microsoft.com/office/powerpoint/2010/main" val="1640607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 a counter outside of the Node class each time a new node is initialized, or</a:t>
            </a:r>
            <a:r>
              <a:rPr lang="en-US" baseline="0" dirty="0" smtClean="0"/>
              <a:t> a</a:t>
            </a:r>
            <a:r>
              <a:rPr lang="en-US" dirty="0" smtClean="0"/>
              <a:t>dding a static field to preserve</a:t>
            </a:r>
            <a:r>
              <a:rPr lang="en-US" baseline="0" dirty="0" smtClean="0"/>
              <a:t> the length of the </a:t>
            </a:r>
            <a:r>
              <a:rPr lang="en-US" baseline="0" dirty="0" err="1" smtClean="0"/>
              <a:t>linkedlist</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a:t>
            </a:fld>
            <a:endParaRPr lang="en-US"/>
          </a:p>
        </p:txBody>
      </p:sp>
    </p:spTree>
    <p:extLst>
      <p:ext uri="{BB962C8B-B14F-4D97-AF65-F5344CB8AC3E}">
        <p14:creationId xmlns:p14="http://schemas.microsoft.com/office/powerpoint/2010/main" val="199328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serialize an object means to convert its state to a byte stream so that the byte stream can be reverted back into a copy of the object. A Java object is serializable if its class or any of its </a:t>
            </a:r>
            <a:r>
              <a:rPr lang="en-US" dirty="0" err="1" smtClean="0"/>
              <a:t>superclasses</a:t>
            </a:r>
            <a:r>
              <a:rPr lang="en-US" dirty="0" smtClean="0"/>
              <a:t> implements either the </a:t>
            </a:r>
            <a:r>
              <a:rPr lang="en-US" dirty="0" err="1" smtClean="0"/>
              <a:t>java.io.Serializable</a:t>
            </a:r>
            <a:r>
              <a:rPr lang="en-US" dirty="0" smtClean="0"/>
              <a:t> interface or its </a:t>
            </a:r>
            <a:r>
              <a:rPr lang="en-US" dirty="0" err="1" smtClean="0"/>
              <a:t>subinterface</a:t>
            </a:r>
            <a:r>
              <a:rPr lang="en-US" dirty="0" smtClean="0"/>
              <a:t>, </a:t>
            </a:r>
            <a:r>
              <a:rPr lang="en-US" dirty="0" err="1" smtClean="0"/>
              <a:t>java.io.Externalizable</a:t>
            </a:r>
            <a:r>
              <a:rPr lang="en-US" dirty="0" smtClean="0"/>
              <a:t>.</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5</a:t>
            </a:fld>
            <a:endParaRPr lang="en-US"/>
          </a:p>
        </p:txBody>
      </p:sp>
    </p:spTree>
    <p:extLst>
      <p:ext uri="{BB962C8B-B14F-4D97-AF65-F5344CB8AC3E}">
        <p14:creationId xmlns:p14="http://schemas.microsoft.com/office/powerpoint/2010/main" val="1310472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6</a:t>
            </a:fld>
            <a:endParaRPr lang="en-US"/>
          </a:p>
        </p:txBody>
      </p:sp>
    </p:spTree>
    <p:extLst>
      <p:ext uri="{BB962C8B-B14F-4D97-AF65-F5344CB8AC3E}">
        <p14:creationId xmlns:p14="http://schemas.microsoft.com/office/powerpoint/2010/main" val="1847068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7</a:t>
            </a:fld>
            <a:endParaRPr lang="en-US"/>
          </a:p>
        </p:txBody>
      </p:sp>
    </p:spTree>
    <p:extLst>
      <p:ext uri="{BB962C8B-B14F-4D97-AF65-F5344CB8AC3E}">
        <p14:creationId xmlns:p14="http://schemas.microsoft.com/office/powerpoint/2010/main" val="402992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8</a:t>
            </a:fld>
            <a:endParaRPr lang="en-US"/>
          </a:p>
        </p:txBody>
      </p:sp>
    </p:spTree>
    <p:extLst>
      <p:ext uri="{BB962C8B-B14F-4D97-AF65-F5344CB8AC3E}">
        <p14:creationId xmlns:p14="http://schemas.microsoft.com/office/powerpoint/2010/main" val="2017652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11</a:t>
            </a:fld>
            <a:endParaRPr lang="en-US"/>
          </a:p>
        </p:txBody>
      </p:sp>
    </p:spTree>
    <p:extLst>
      <p:ext uri="{BB962C8B-B14F-4D97-AF65-F5344CB8AC3E}">
        <p14:creationId xmlns:p14="http://schemas.microsoft.com/office/powerpoint/2010/main" val="1047803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0FFC1B1-C127-1346-A266-1EDDA58C4DBC}" type="slidenum">
              <a:rPr lang="en-US" smtClean="0"/>
              <a:t>12</a:t>
            </a:fld>
            <a:endParaRPr lang="en-US"/>
          </a:p>
        </p:txBody>
      </p:sp>
    </p:spTree>
    <p:extLst>
      <p:ext uri="{BB962C8B-B14F-4D97-AF65-F5344CB8AC3E}">
        <p14:creationId xmlns:p14="http://schemas.microsoft.com/office/powerpoint/2010/main" val="49833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A3311F65-7944-EB4B-BE43-993B0D15CC72}" type="datetimeFigureOut">
              <a:rPr lang="en-US" smtClean="0"/>
              <a:t>1/18/18</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A3311F65-7944-EB4B-BE43-993B0D15CC72}"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A3311F65-7944-EB4B-BE43-993B0D15CC72}" type="datetimeFigureOut">
              <a:rPr lang="en-US" smtClean="0"/>
              <a:t>1/18/18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311F65-7944-EB4B-BE43-993B0D15CC72}" type="datetimeFigureOut">
              <a:rPr lang="en-US" smtClean="0"/>
              <a:t>1/18/18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5013434"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a:prstGeom prst="rect">
            <a:avLst/>
          </a:prstGeo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ctrTitle"/>
          </p:nvPr>
        </p:nvSpPr>
        <p:spPr>
          <a:xfrm>
            <a:off x="3960813" y="3833095"/>
            <a:ext cx="4724400" cy="1209964"/>
          </a:xfrm>
          <a:prstGeom prst="rect">
            <a:avLst/>
          </a:prstGeom>
        </p:spPr>
        <p:txBody>
          <a:bodyPr lIns="45720" tIns="0" rIns="45720" bIns="0" anchor="b" anchorCtr="0">
            <a:noAutofit/>
          </a:bodyPr>
          <a:lstStyle>
            <a:lvl1pPr algn="l">
              <a:lnSpc>
                <a:spcPts val="5000"/>
              </a:lnSpc>
              <a:defRPr sz="4600"/>
            </a:lvl1pPr>
          </a:lstStyle>
          <a:p>
            <a:r>
              <a:rPr lang="en-US"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A3311F65-7944-EB4B-BE43-993B0D15CC72}" type="datetimeFigureOut">
              <a:rPr lang="en-US" smtClean="0"/>
              <a:t>1/18/18</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a:prstGeom prst="rect">
            <a:avLst/>
          </a:prstGeo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1/18/18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a:prstGeom prst="rect">
            <a:avLst/>
          </a:prstGeo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3311F65-7944-EB4B-BE43-993B0D15CC72}" type="datetimeFigureOut">
              <a:rPr lang="en-US" smtClean="0"/>
              <a:t>1/18/18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3EDF41-7569-8847-B89F-D1E7A7097814}"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1/18/18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A3311F65-7944-EB4B-BE43-993B0D15CC72}" type="datetimeFigureOut">
              <a:rPr lang="en-US" smtClean="0"/>
              <a:t>1/18/18</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683EDF41-7569-8847-B89F-D1E7A7097814}" type="slidenum">
              <a:rPr lang="en-US" smtClean="0"/>
              <a:t>‹#›</a:t>
            </a:fld>
            <a:endParaRPr lang="en-US"/>
          </a:p>
        </p:txBody>
      </p:sp>
      <p:sp>
        <p:nvSpPr>
          <p:cNvPr id="7" name="Title Placeholder 6"/>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image" Target="../media/image15.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oracle.com/javase/7/docs/api/java/util/Stack.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3" Type="http://schemas.openxmlformats.org/officeDocument/2006/relationships/image" Target="../media/image20.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charset="0"/>
                <a:ea typeface="Arial" charset="0"/>
                <a:cs typeface="Arial" charset="0"/>
              </a:rPr>
              <a:t>IT306</a:t>
            </a:r>
            <a:endParaRPr lang="en-US" dirty="0">
              <a:latin typeface="Arial" charset="0"/>
              <a:ea typeface="Arial" charset="0"/>
              <a:cs typeface="Arial" charset="0"/>
            </a:endParaRPr>
          </a:p>
        </p:txBody>
      </p:sp>
      <p:sp>
        <p:nvSpPr>
          <p:cNvPr id="3" name="Subtitle 2"/>
          <p:cNvSpPr>
            <a:spLocks noGrp="1"/>
          </p:cNvSpPr>
          <p:nvPr>
            <p:ph type="subTitle" idx="1"/>
          </p:nvPr>
        </p:nvSpPr>
        <p:spPr/>
        <p:txBody>
          <a:bodyPr/>
          <a:lstStyle/>
          <a:p>
            <a:r>
              <a:rPr lang="en-US" sz="2400" dirty="0" smtClean="0">
                <a:latin typeface="Arial" charset="0"/>
                <a:ea typeface="Arial" charset="0"/>
                <a:cs typeface="Arial" charset="0"/>
              </a:rPr>
              <a:t>Module 6</a:t>
            </a:r>
          </a:p>
          <a:p>
            <a:r>
              <a:rPr lang="en-US" sz="2400" smtClean="0">
                <a:latin typeface="Arial" charset="0"/>
                <a:ea typeface="Arial" charset="0"/>
                <a:cs typeface="Arial" charset="0"/>
              </a:rPr>
              <a:t>Queue and </a:t>
            </a:r>
            <a:r>
              <a:rPr lang="en-US" sz="2400" dirty="0" smtClean="0">
                <a:latin typeface="Arial" charset="0"/>
                <a:ea typeface="Arial" charset="0"/>
                <a:cs typeface="Arial" charset="0"/>
              </a:rPr>
              <a:t>Stack</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984352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stretch>
            <a:fillRect/>
          </a:stretch>
        </p:blipFill>
        <p:spPr>
          <a:xfrm>
            <a:off x="77271" y="0"/>
            <a:ext cx="8963696" cy="6861864"/>
          </a:xfrm>
          <a:prstGeom prst="rect">
            <a:avLst/>
          </a:prstGeom>
        </p:spPr>
      </p:pic>
      <p:sp>
        <p:nvSpPr>
          <p:cNvPr id="9" name="Rectangle 8"/>
          <p:cNvSpPr/>
          <p:nvPr/>
        </p:nvSpPr>
        <p:spPr>
          <a:xfrm>
            <a:off x="12876" y="0"/>
            <a:ext cx="9131124" cy="4146999"/>
          </a:xfrm>
          <a:prstGeom prst="rect">
            <a:avLst/>
          </a:prstGeom>
          <a:solidFill>
            <a:srgbClr val="FFC000">
              <a:alpha val="1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9386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Stack</a:t>
            </a:r>
            <a:endParaRPr lang="en-US" dirty="0">
              <a:latin typeface="Arial" charset="0"/>
              <a:ea typeface="Arial" charset="0"/>
              <a:cs typeface="Arial" charset="0"/>
            </a:endParaRPr>
          </a:p>
        </p:txBody>
      </p:sp>
      <p:sp>
        <p:nvSpPr>
          <p:cNvPr id="3" name="Content Placeholder 2"/>
          <p:cNvSpPr>
            <a:spLocks noGrp="1"/>
          </p:cNvSpPr>
          <p:nvPr>
            <p:ph idx="1"/>
          </p:nvPr>
        </p:nvSpPr>
        <p:spPr>
          <a:xfrm>
            <a:off x="218146" y="1419606"/>
            <a:ext cx="8726769" cy="4056062"/>
          </a:xfrm>
        </p:spPr>
        <p:txBody>
          <a:bodyPr>
            <a:normAutofit/>
          </a:bodyPr>
          <a:lstStyle/>
          <a:p>
            <a:pPr>
              <a:spcBef>
                <a:spcPts val="500"/>
              </a:spcBef>
            </a:pPr>
            <a:r>
              <a:rPr lang="en-US" sz="2000" dirty="0" smtClean="0"/>
              <a:t>Dynamic Data Structure (size of the collection must not be predefined)</a:t>
            </a:r>
          </a:p>
          <a:p>
            <a:pPr>
              <a:spcBef>
                <a:spcPts val="500"/>
              </a:spcBef>
            </a:pPr>
            <a:r>
              <a:rPr lang="en-US" sz="2000" dirty="0" smtClean="0"/>
              <a:t>Follows Last In First Out (LIFO) Principle- </a:t>
            </a:r>
            <a:r>
              <a:rPr lang="en-US" sz="2000" dirty="0"/>
              <a:t>Restricted </a:t>
            </a:r>
            <a:r>
              <a:rPr lang="en-US" sz="2000" dirty="0" smtClean="0"/>
              <a:t>accessibility</a:t>
            </a:r>
          </a:p>
          <a:p>
            <a:pPr>
              <a:spcBef>
                <a:spcPts val="500"/>
              </a:spcBef>
            </a:pPr>
            <a:r>
              <a:rPr lang="en-US" sz="2000" dirty="0" smtClean="0"/>
              <a:t>Example: you </a:t>
            </a:r>
            <a:r>
              <a:rPr lang="en-US" sz="2000" dirty="0"/>
              <a:t>have a stack of trays on a table. The tray at the top of the stack is the first item to be moved if you require a tray from that stack</a:t>
            </a:r>
            <a:r>
              <a:rPr lang="en-US" sz="2000" dirty="0" smtClean="0"/>
              <a:t>.</a:t>
            </a:r>
          </a:p>
          <a:p>
            <a:pPr>
              <a:spcBef>
                <a:spcPts val="500"/>
              </a:spcBef>
            </a:pPr>
            <a:r>
              <a:rPr lang="en-US" sz="2000" dirty="0" smtClean="0"/>
              <a:t>Simple way of building a collection</a:t>
            </a:r>
          </a:p>
          <a:p>
            <a:pPr>
              <a:spcBef>
                <a:spcPts val="500"/>
              </a:spcBef>
            </a:pPr>
            <a:r>
              <a:rPr lang="en-US" sz="2000" dirty="0" smtClean="0"/>
              <a:t>No need for indexing</a:t>
            </a:r>
          </a:p>
          <a:p>
            <a:pPr>
              <a:spcBef>
                <a:spcPts val="500"/>
              </a:spcBef>
            </a:pPr>
            <a:endParaRPr lang="en-US" sz="2000" dirty="0"/>
          </a:p>
        </p:txBody>
      </p:sp>
      <p:graphicFrame>
        <p:nvGraphicFramePr>
          <p:cNvPr id="4" name="Object 4"/>
          <p:cNvGraphicFramePr>
            <a:graphicFrameLocks noChangeAspect="1"/>
          </p:cNvGraphicFramePr>
          <p:nvPr>
            <p:extLst>
              <p:ext uri="{D42A27DB-BD31-4B8C-83A1-F6EECF244321}">
                <p14:modId xmlns:p14="http://schemas.microsoft.com/office/powerpoint/2010/main" val="1000293623"/>
              </p:ext>
            </p:extLst>
          </p:nvPr>
        </p:nvGraphicFramePr>
        <p:xfrm>
          <a:off x="3374265" y="3541689"/>
          <a:ext cx="5570651" cy="3183229"/>
        </p:xfrm>
        <a:graphic>
          <a:graphicData uri="http://schemas.openxmlformats.org/presentationml/2006/ole">
            <mc:AlternateContent xmlns:mc="http://schemas.openxmlformats.org/markup-compatibility/2006">
              <mc:Choice xmlns:v="urn:schemas-microsoft-com:vml" Requires="v">
                <p:oleObj spid="_x0000_s2099" name="Picture Publisher Bild" r:id="rId4" imgW="6553080" imgH="6181560" progId="PictPub.Image.7">
                  <p:embed/>
                </p:oleObj>
              </mc:Choice>
              <mc:Fallback>
                <p:oleObj name="Picture Publisher Bild" r:id="rId4" imgW="6553080" imgH="6181560" progId="PictPub.Image.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4265" y="3541689"/>
                        <a:ext cx="5570651" cy="3183229"/>
                      </a:xfrm>
                      <a:prstGeom prst="rect">
                        <a:avLst/>
                      </a:prstGeom>
                      <a:noFill/>
                      <a:ln>
                        <a:noFill/>
                      </a:ln>
                      <a:effectLst/>
                      <a:extLst>
                        <a:ext uri="{909E8E84-426E-40dd-AFC4-6F175D3DCCD1}">
                          <a14:hiddenFill xmlns:a14="http://schemas.microsoft.com/office/drawing/2010/main" xmlns="">
                            <a:solidFill>
                              <a:schemeClr val="folHlink"/>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Rectangle 4"/>
          <p:cNvSpPr/>
          <p:nvPr/>
        </p:nvSpPr>
        <p:spPr>
          <a:xfrm>
            <a:off x="3374264" y="4992297"/>
            <a:ext cx="3156120" cy="738664"/>
          </a:xfrm>
          <a:prstGeom prst="rect">
            <a:avLst/>
          </a:prstGeom>
        </p:spPr>
        <p:txBody>
          <a:bodyPr wrap="square">
            <a:spAutoFit/>
          </a:bodyPr>
          <a:lstStyle/>
          <a:p>
            <a:r>
              <a:rPr lang="en-US" sz="1400">
                <a:solidFill>
                  <a:srgbClr val="FF0000"/>
                </a:solidFill>
              </a:rPr>
              <a:t>The last item to be inserted into a stack is the first one to be deleted from it.</a:t>
            </a:r>
            <a:endParaRPr lang="en-US" sz="1400" dirty="0">
              <a:solidFill>
                <a:srgbClr val="FF0000"/>
              </a:solidFill>
            </a:endParaRPr>
          </a:p>
        </p:txBody>
      </p:sp>
    </p:spTree>
    <p:extLst>
      <p:ext uri="{BB962C8B-B14F-4D97-AF65-F5344CB8AC3E}">
        <p14:creationId xmlns:p14="http://schemas.microsoft.com/office/powerpoint/2010/main" val="1582198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972" y="503238"/>
            <a:ext cx="8435662" cy="868362"/>
          </a:xfrm>
        </p:spPr>
        <p:txBody>
          <a:bodyPr>
            <a:normAutofit fontScale="90000"/>
          </a:bodyPr>
          <a:lstStyle/>
          <a:p>
            <a:pPr algn="l"/>
            <a:r>
              <a:rPr lang="de-DE" dirty="0">
                <a:latin typeface="Arial" charset="0"/>
                <a:ea typeface="Arial" charset="0"/>
                <a:cs typeface="Arial" charset="0"/>
              </a:rPr>
              <a:t>Stack: Insert and Delete Operations</a:t>
            </a:r>
            <a:endParaRPr lang="en-US" dirty="0">
              <a:latin typeface="Arial" charset="0"/>
              <a:ea typeface="Arial" charset="0"/>
              <a:cs typeface="Arial" charset="0"/>
            </a:endParaRPr>
          </a:p>
        </p:txBody>
      </p:sp>
      <p:sp>
        <p:nvSpPr>
          <p:cNvPr id="3" name="Content Placeholder 2"/>
          <p:cNvSpPr>
            <a:spLocks noGrp="1"/>
          </p:cNvSpPr>
          <p:nvPr>
            <p:ph idx="1"/>
          </p:nvPr>
        </p:nvSpPr>
        <p:spPr>
          <a:xfrm>
            <a:off x="128789" y="1735137"/>
            <a:ext cx="9015211" cy="4884604"/>
          </a:xfrm>
        </p:spPr>
        <p:txBody>
          <a:bodyPr>
            <a:normAutofit fontScale="92500"/>
          </a:bodyPr>
          <a:lstStyle/>
          <a:p>
            <a:pPr>
              <a:lnSpc>
                <a:spcPct val="90000"/>
              </a:lnSpc>
              <a:spcBef>
                <a:spcPct val="50000"/>
              </a:spcBef>
            </a:pPr>
            <a:r>
              <a:rPr lang="en-US" sz="2000" dirty="0" smtClean="0"/>
              <a:t>Restrictions for insertion and Deletion of elements:</a:t>
            </a:r>
          </a:p>
          <a:p>
            <a:pPr lvl="1">
              <a:lnSpc>
                <a:spcPct val="90000"/>
              </a:lnSpc>
              <a:spcBef>
                <a:spcPct val="50000"/>
              </a:spcBef>
            </a:pPr>
            <a:r>
              <a:rPr lang="en-US" sz="1600" dirty="0" smtClean="0"/>
              <a:t>Elements can be inserted or deleted only from the end of the stack, i.e., from the </a:t>
            </a:r>
            <a:r>
              <a:rPr lang="en-US" sz="1600" b="1" i="1" dirty="0" smtClean="0"/>
              <a:t>top</a:t>
            </a:r>
            <a:r>
              <a:rPr lang="en-US" sz="1600" dirty="0" smtClean="0"/>
              <a:t>.</a:t>
            </a:r>
          </a:p>
          <a:p>
            <a:pPr lvl="1">
              <a:lnSpc>
                <a:spcPct val="90000"/>
              </a:lnSpc>
              <a:spcBef>
                <a:spcPct val="50000"/>
              </a:spcBef>
            </a:pPr>
            <a:r>
              <a:rPr lang="en-US" sz="1600" dirty="0" smtClean="0"/>
              <a:t>The element at the top of the stack is called the </a:t>
            </a:r>
            <a:r>
              <a:rPr lang="en-US" sz="1600" b="1" i="1" dirty="0" smtClean="0"/>
              <a:t>top element</a:t>
            </a:r>
            <a:r>
              <a:rPr lang="en-US" sz="1600" dirty="0"/>
              <a:t>.</a:t>
            </a:r>
            <a:r>
              <a:rPr lang="en-US" sz="1600" dirty="0" smtClean="0"/>
              <a:t> </a:t>
            </a:r>
          </a:p>
          <a:p>
            <a:pPr>
              <a:lnSpc>
                <a:spcPct val="90000"/>
              </a:lnSpc>
              <a:spcBef>
                <a:spcPct val="50000"/>
              </a:spcBef>
            </a:pPr>
            <a:r>
              <a:rPr lang="en-US" sz="2000" dirty="0" smtClean="0"/>
              <a:t>Operations</a:t>
            </a:r>
          </a:p>
          <a:p>
            <a:pPr lvl="1">
              <a:lnSpc>
                <a:spcPct val="90000"/>
              </a:lnSpc>
              <a:spcBef>
                <a:spcPct val="50000"/>
              </a:spcBef>
              <a:buFontTx/>
              <a:buChar char="•"/>
            </a:pPr>
            <a:r>
              <a:rPr lang="en-US" sz="1800" dirty="0" smtClean="0"/>
              <a:t>Insert operation: Push an object onto a Stack</a:t>
            </a:r>
          </a:p>
          <a:p>
            <a:pPr lvl="2">
              <a:lnSpc>
                <a:spcPct val="90000"/>
              </a:lnSpc>
              <a:spcBef>
                <a:spcPct val="50000"/>
              </a:spcBef>
              <a:buFontTx/>
              <a:buChar char="•"/>
            </a:pPr>
            <a:r>
              <a:rPr lang="en-US" sz="1600" dirty="0"/>
              <a:t>When </a:t>
            </a:r>
            <a:r>
              <a:rPr lang="en-US" sz="1600" dirty="0" smtClean="0"/>
              <a:t>an element is pushed onto a stack, it becomes the new top element </a:t>
            </a:r>
            <a:r>
              <a:rPr lang="en-US" sz="1600" dirty="0"/>
              <a:t>of </a:t>
            </a:r>
            <a:r>
              <a:rPr lang="en-US" sz="1600" dirty="0" smtClean="0"/>
              <a:t>the stack.</a:t>
            </a:r>
          </a:p>
          <a:p>
            <a:pPr lvl="1">
              <a:lnSpc>
                <a:spcPct val="90000"/>
              </a:lnSpc>
              <a:spcBef>
                <a:spcPct val="50000"/>
              </a:spcBef>
              <a:buFontTx/>
              <a:buChar char="•"/>
            </a:pPr>
            <a:r>
              <a:rPr lang="en-US" sz="1800" dirty="0" smtClean="0"/>
              <a:t>Delete operation: Pop an object out of a Stack</a:t>
            </a:r>
          </a:p>
          <a:p>
            <a:pPr lvl="2">
              <a:lnSpc>
                <a:spcPct val="90000"/>
              </a:lnSpc>
              <a:spcBef>
                <a:spcPct val="50000"/>
              </a:spcBef>
              <a:buFontTx/>
              <a:buChar char="•"/>
            </a:pPr>
            <a:r>
              <a:rPr lang="en-US" sz="1600" dirty="0"/>
              <a:t>When the top element of a stack is deleted, if the stack remains non-empty, then the element just below the previous top element becomes the new top element of the stack</a:t>
            </a:r>
            <a:r>
              <a:rPr lang="en-US" sz="1600" dirty="0" smtClean="0"/>
              <a:t>.</a:t>
            </a:r>
          </a:p>
          <a:p>
            <a:pPr lvl="2">
              <a:lnSpc>
                <a:spcPct val="90000"/>
              </a:lnSpc>
              <a:spcBef>
                <a:spcPct val="50000"/>
              </a:spcBef>
              <a:buFontTx/>
              <a:buChar char="•"/>
            </a:pPr>
            <a:r>
              <a:rPr lang="en-US" sz="1600" dirty="0"/>
              <a:t>For example, in the stack of trays, if you take the tray on the top and do not replace it, then the second tray automatically becomes the top element (tray) of that stack</a:t>
            </a:r>
            <a:r>
              <a:rPr lang="en-US" sz="1600" dirty="0" smtClean="0"/>
              <a:t>.</a:t>
            </a:r>
          </a:p>
          <a:p>
            <a:pPr>
              <a:lnSpc>
                <a:spcPct val="90000"/>
              </a:lnSpc>
              <a:spcBef>
                <a:spcPct val="50000"/>
              </a:spcBef>
              <a:buFontTx/>
              <a:buChar char="•"/>
            </a:pPr>
            <a:r>
              <a:rPr lang="en-US" sz="2000" dirty="0" smtClean="0"/>
              <a:t>Exception Handling</a:t>
            </a:r>
          </a:p>
          <a:p>
            <a:pPr lvl="1">
              <a:lnSpc>
                <a:spcPct val="90000"/>
              </a:lnSpc>
              <a:spcBef>
                <a:spcPct val="50000"/>
              </a:spcBef>
              <a:buFontTx/>
              <a:buChar char="•"/>
            </a:pPr>
            <a:r>
              <a:rPr lang="en-US" sz="1800" dirty="0" err="1" smtClean="0"/>
              <a:t>StackOverflow</a:t>
            </a:r>
            <a:r>
              <a:rPr lang="en-US" sz="1800" dirty="0" smtClean="0"/>
              <a:t> </a:t>
            </a:r>
          </a:p>
          <a:p>
            <a:pPr lvl="1">
              <a:lnSpc>
                <a:spcPct val="90000"/>
              </a:lnSpc>
              <a:spcBef>
                <a:spcPct val="50000"/>
              </a:spcBef>
              <a:buFontTx/>
              <a:buChar char="•"/>
            </a:pPr>
            <a:r>
              <a:rPr lang="en-US" sz="1800" dirty="0" err="1" smtClean="0"/>
              <a:t>StackUnderflow</a:t>
            </a:r>
            <a:endParaRPr lang="en-US" sz="1600" dirty="0"/>
          </a:p>
          <a:p>
            <a:pPr lvl="2">
              <a:lnSpc>
                <a:spcPct val="90000"/>
              </a:lnSpc>
              <a:spcBef>
                <a:spcPct val="50000"/>
              </a:spcBef>
              <a:buFontTx/>
              <a:buChar char="•"/>
            </a:pPr>
            <a:endParaRPr lang="en-US" sz="1600" dirty="0"/>
          </a:p>
        </p:txBody>
      </p:sp>
    </p:spTree>
    <p:extLst>
      <p:ext uri="{BB962C8B-B14F-4D97-AF65-F5344CB8AC3E}">
        <p14:creationId xmlns:p14="http://schemas.microsoft.com/office/powerpoint/2010/main" val="396802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98" y="503238"/>
            <a:ext cx="7738616" cy="868362"/>
          </a:xfrm>
        </p:spPr>
        <p:txBody>
          <a:bodyPr>
            <a:normAutofit/>
          </a:bodyPr>
          <a:lstStyle/>
          <a:p>
            <a:pPr algn="l"/>
            <a:r>
              <a:rPr lang="en-US" dirty="0" smtClean="0">
                <a:latin typeface="Arial" charset="0"/>
                <a:ea typeface="Arial" charset="0"/>
                <a:cs typeface="Arial" charset="0"/>
              </a:rPr>
              <a:t>Stack Data Structure in Java</a:t>
            </a:r>
            <a:endParaRPr lang="en-US" dirty="0">
              <a:latin typeface="Arial" charset="0"/>
              <a:ea typeface="Arial" charset="0"/>
              <a:cs typeface="Arial" charset="0"/>
            </a:endParaRPr>
          </a:p>
        </p:txBody>
      </p:sp>
      <p:sp>
        <p:nvSpPr>
          <p:cNvPr id="3" name="Content Placeholder 2"/>
          <p:cNvSpPr>
            <a:spLocks noGrp="1"/>
          </p:cNvSpPr>
          <p:nvPr>
            <p:ph idx="1"/>
          </p:nvPr>
        </p:nvSpPr>
        <p:spPr>
          <a:xfrm>
            <a:off x="330254" y="2640534"/>
            <a:ext cx="8955414" cy="3090659"/>
          </a:xfrm>
        </p:spPr>
        <p:txBody>
          <a:bodyPr>
            <a:noAutofit/>
          </a:bodyPr>
          <a:lstStyle/>
          <a:p>
            <a:pPr>
              <a:spcBef>
                <a:spcPts val="800"/>
              </a:spcBef>
            </a:pPr>
            <a:endParaRPr lang="en-US" sz="1600" dirty="0"/>
          </a:p>
          <a:p>
            <a:pPr>
              <a:spcBef>
                <a:spcPts val="800"/>
              </a:spcBef>
            </a:pPr>
            <a:endParaRPr lang="en-US" sz="1600" dirty="0" smtClean="0"/>
          </a:p>
          <a:p>
            <a:pPr>
              <a:spcBef>
                <a:spcPts val="800"/>
              </a:spcBef>
            </a:pPr>
            <a:endParaRPr lang="en-US" sz="1600" dirty="0"/>
          </a:p>
          <a:p>
            <a:pPr>
              <a:spcBef>
                <a:spcPts val="800"/>
              </a:spcBef>
            </a:pPr>
            <a:endParaRPr lang="en-US" sz="1600" dirty="0"/>
          </a:p>
          <a:p>
            <a:pPr>
              <a:spcBef>
                <a:spcPts val="800"/>
              </a:spcBef>
            </a:pPr>
            <a:endParaRPr lang="en-US" sz="1600" dirty="0" smtClean="0"/>
          </a:p>
          <a:p>
            <a:pPr>
              <a:spcBef>
                <a:spcPts val="800"/>
              </a:spcBef>
            </a:pPr>
            <a:r>
              <a:rPr lang="en-US" sz="1600" dirty="0" smtClean="0"/>
              <a:t>insert = </a:t>
            </a:r>
            <a:r>
              <a:rPr lang="en-US" sz="1600" dirty="0" err="1" smtClean="0"/>
              <a:t>s.push</a:t>
            </a:r>
            <a:r>
              <a:rPr lang="en-US" sz="1600" dirty="0" smtClean="0"/>
              <a:t>(object)</a:t>
            </a:r>
            <a:endParaRPr lang="en-US" sz="1600" dirty="0"/>
          </a:p>
          <a:p>
            <a:pPr>
              <a:spcBef>
                <a:spcPts val="800"/>
              </a:spcBef>
            </a:pPr>
            <a:r>
              <a:rPr lang="en-US" sz="1600" dirty="0" smtClean="0"/>
              <a:t>Return and remove object= </a:t>
            </a:r>
            <a:r>
              <a:rPr lang="en-US" sz="1600" dirty="0" err="1" smtClean="0"/>
              <a:t>s.pop</a:t>
            </a:r>
            <a:r>
              <a:rPr lang="en-US" sz="1600" dirty="0" smtClean="0"/>
              <a:t>()</a:t>
            </a:r>
          </a:p>
          <a:p>
            <a:pPr>
              <a:spcBef>
                <a:spcPts val="800"/>
              </a:spcBef>
            </a:pPr>
            <a:r>
              <a:rPr lang="en-US" sz="1600" dirty="0" smtClean="0"/>
              <a:t>Examine the last object/element, no remove operation: </a:t>
            </a:r>
            <a:r>
              <a:rPr lang="en-US" sz="1600" dirty="0" err="1" smtClean="0"/>
              <a:t>s.peek</a:t>
            </a:r>
            <a:r>
              <a:rPr lang="en-US" sz="1600" dirty="0" smtClean="0"/>
              <a:t>()</a:t>
            </a:r>
          </a:p>
          <a:p>
            <a:pPr>
              <a:spcBef>
                <a:spcPts val="800"/>
              </a:spcBef>
            </a:pPr>
            <a:r>
              <a:rPr lang="en-US" sz="1600" dirty="0" smtClean="0"/>
              <a:t>Check if the stack is empty: </a:t>
            </a:r>
            <a:r>
              <a:rPr lang="en-US" sz="1600" dirty="0" err="1" smtClean="0"/>
              <a:t>boolean</a:t>
            </a:r>
            <a:r>
              <a:rPr lang="en-US" sz="1600" dirty="0" smtClean="0"/>
              <a:t> = </a:t>
            </a:r>
            <a:r>
              <a:rPr lang="en-US" sz="1600" dirty="0" err="1" smtClean="0"/>
              <a:t>s.isEmpty</a:t>
            </a:r>
            <a:r>
              <a:rPr lang="en-US" sz="1600" dirty="0" smtClean="0"/>
              <a:t>()</a:t>
            </a:r>
          </a:p>
          <a:p>
            <a:pPr>
              <a:spcBef>
                <a:spcPts val="800"/>
              </a:spcBef>
            </a:pPr>
            <a:r>
              <a:rPr lang="en-US" sz="1600" dirty="0" smtClean="0"/>
              <a:t>Return </a:t>
            </a:r>
            <a:r>
              <a:rPr lang="en-US" sz="1600" dirty="0"/>
              <a:t>the 1-based position where an object is on </a:t>
            </a:r>
            <a:r>
              <a:rPr lang="en-US" sz="1600" dirty="0" smtClean="0"/>
              <a:t>the stack: </a:t>
            </a:r>
            <a:r>
              <a:rPr lang="en-US" sz="1600" dirty="0" err="1" smtClean="0"/>
              <a:t>int</a:t>
            </a:r>
            <a:r>
              <a:rPr lang="en-US" sz="1600" dirty="0" smtClean="0"/>
              <a:t> position= Search(Object o)</a:t>
            </a:r>
          </a:p>
          <a:p>
            <a:pPr lvl="1">
              <a:spcBef>
                <a:spcPts val="800"/>
              </a:spcBef>
            </a:pPr>
            <a:r>
              <a:rPr lang="en-US" sz="1400" dirty="0" smtClean="0"/>
              <a:t>Example: </a:t>
            </a:r>
            <a:r>
              <a:rPr lang="en-US" sz="1400" dirty="0" err="1" smtClean="0"/>
              <a:t>s.search</a:t>
            </a:r>
            <a:r>
              <a:rPr lang="en-US" sz="1400" dirty="0" smtClean="0"/>
              <a:t>(‘d’) returns 1 ; </a:t>
            </a:r>
            <a:r>
              <a:rPr lang="en-US" sz="1400" dirty="0" err="1" smtClean="0"/>
              <a:t>s.search</a:t>
            </a:r>
            <a:r>
              <a:rPr lang="en-US" sz="1400" dirty="0" smtClean="0"/>
              <a:t>(‘a’) returns 4. </a:t>
            </a:r>
          </a:p>
          <a:p>
            <a:pPr>
              <a:spcBef>
                <a:spcPts val="800"/>
              </a:spcBef>
            </a:pPr>
            <a:endParaRPr lang="en-US" sz="1600" dirty="0"/>
          </a:p>
        </p:txBody>
      </p:sp>
      <p:sp>
        <p:nvSpPr>
          <p:cNvPr id="4" name="Rectangle 3"/>
          <p:cNvSpPr/>
          <p:nvPr/>
        </p:nvSpPr>
        <p:spPr>
          <a:xfrm>
            <a:off x="1674247" y="2300502"/>
            <a:ext cx="720129" cy="191172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endParaRPr>
          </a:p>
        </p:txBody>
      </p:sp>
      <p:cxnSp>
        <p:nvCxnSpPr>
          <p:cNvPr id="6" name="Straight Connector 5"/>
          <p:cNvCxnSpPr/>
          <p:nvPr/>
        </p:nvCxnSpPr>
        <p:spPr>
          <a:xfrm>
            <a:off x="1674247" y="3753939"/>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74247" y="3238543"/>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674247" y="2767158"/>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901745" y="2510006"/>
            <a:ext cx="772502" cy="130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30254" y="2233682"/>
            <a:ext cx="571491" cy="369332"/>
          </a:xfrm>
          <a:prstGeom prst="rect">
            <a:avLst/>
          </a:prstGeom>
          <a:noFill/>
        </p:spPr>
        <p:txBody>
          <a:bodyPr wrap="none" rtlCol="0">
            <a:spAutoFit/>
          </a:bodyPr>
          <a:lstStyle/>
          <a:p>
            <a:r>
              <a:rPr lang="en-US" dirty="0" smtClean="0"/>
              <a:t>top</a:t>
            </a:r>
            <a:endParaRPr lang="en-US" dirty="0"/>
          </a:p>
        </p:txBody>
      </p:sp>
      <p:sp>
        <p:nvSpPr>
          <p:cNvPr id="12" name="TextBox 11"/>
          <p:cNvSpPr txBox="1"/>
          <p:nvPr/>
        </p:nvSpPr>
        <p:spPr>
          <a:xfrm>
            <a:off x="1883739" y="3753940"/>
            <a:ext cx="341785" cy="369332"/>
          </a:xfrm>
          <a:prstGeom prst="rect">
            <a:avLst/>
          </a:prstGeom>
          <a:noFill/>
        </p:spPr>
        <p:txBody>
          <a:bodyPr wrap="square" rtlCol="0">
            <a:spAutoFit/>
          </a:bodyPr>
          <a:lstStyle/>
          <a:p>
            <a:r>
              <a:rPr lang="en-US" b="1" dirty="0" smtClean="0"/>
              <a:t>a</a:t>
            </a:r>
            <a:endParaRPr lang="en-US" b="1" dirty="0"/>
          </a:p>
        </p:txBody>
      </p:sp>
      <p:sp>
        <p:nvSpPr>
          <p:cNvPr id="13" name="TextBox 12"/>
          <p:cNvSpPr txBox="1"/>
          <p:nvPr/>
        </p:nvSpPr>
        <p:spPr>
          <a:xfrm>
            <a:off x="1883739" y="3292949"/>
            <a:ext cx="341785" cy="369332"/>
          </a:xfrm>
          <a:prstGeom prst="rect">
            <a:avLst/>
          </a:prstGeom>
          <a:noFill/>
        </p:spPr>
        <p:txBody>
          <a:bodyPr wrap="square" rtlCol="0">
            <a:spAutoFit/>
          </a:bodyPr>
          <a:lstStyle/>
          <a:p>
            <a:r>
              <a:rPr lang="en-US" b="1" dirty="0" smtClean="0"/>
              <a:t>b</a:t>
            </a:r>
            <a:endParaRPr lang="en-US" b="1" dirty="0"/>
          </a:p>
        </p:txBody>
      </p:sp>
      <p:sp>
        <p:nvSpPr>
          <p:cNvPr id="14" name="TextBox 13"/>
          <p:cNvSpPr txBox="1"/>
          <p:nvPr/>
        </p:nvSpPr>
        <p:spPr>
          <a:xfrm>
            <a:off x="1865246" y="2829929"/>
            <a:ext cx="341785" cy="369332"/>
          </a:xfrm>
          <a:prstGeom prst="rect">
            <a:avLst/>
          </a:prstGeom>
          <a:noFill/>
        </p:spPr>
        <p:txBody>
          <a:bodyPr wrap="square" rtlCol="0">
            <a:spAutoFit/>
          </a:bodyPr>
          <a:lstStyle/>
          <a:p>
            <a:r>
              <a:rPr lang="en-US" b="1" dirty="0"/>
              <a:t>c</a:t>
            </a:r>
          </a:p>
        </p:txBody>
      </p:sp>
      <p:sp>
        <p:nvSpPr>
          <p:cNvPr id="15" name="TextBox 14"/>
          <p:cNvSpPr txBox="1"/>
          <p:nvPr/>
        </p:nvSpPr>
        <p:spPr>
          <a:xfrm>
            <a:off x="1883739" y="2338023"/>
            <a:ext cx="341785" cy="369332"/>
          </a:xfrm>
          <a:prstGeom prst="rect">
            <a:avLst/>
          </a:prstGeom>
          <a:noFill/>
        </p:spPr>
        <p:txBody>
          <a:bodyPr wrap="square" rtlCol="0">
            <a:spAutoFit/>
          </a:bodyPr>
          <a:lstStyle/>
          <a:p>
            <a:r>
              <a:rPr lang="en-US" b="1" dirty="0"/>
              <a:t>d</a:t>
            </a:r>
          </a:p>
        </p:txBody>
      </p:sp>
      <p:sp>
        <p:nvSpPr>
          <p:cNvPr id="16" name="TextBox 15"/>
          <p:cNvSpPr txBox="1"/>
          <p:nvPr/>
        </p:nvSpPr>
        <p:spPr>
          <a:xfrm>
            <a:off x="2575723" y="2460597"/>
            <a:ext cx="3018425" cy="2031325"/>
          </a:xfrm>
          <a:prstGeom prst="rect">
            <a:avLst/>
          </a:prstGeom>
          <a:noFill/>
        </p:spPr>
        <p:txBody>
          <a:bodyPr wrap="square" rtlCol="0">
            <a:spAutoFit/>
          </a:bodyPr>
          <a:lstStyle/>
          <a:p>
            <a:r>
              <a:rPr lang="en-US" dirty="0" err="1" smtClean="0"/>
              <a:t>s.push</a:t>
            </a:r>
            <a:r>
              <a:rPr lang="en-US" dirty="0" smtClean="0"/>
              <a:t>(xi):</a:t>
            </a:r>
          </a:p>
          <a:p>
            <a:r>
              <a:rPr lang="en-US" dirty="0" smtClean="0"/>
              <a:t>X = {a , b , c , d}</a:t>
            </a:r>
          </a:p>
          <a:p>
            <a:endParaRPr lang="en-US" dirty="0"/>
          </a:p>
          <a:p>
            <a:r>
              <a:rPr lang="en-US" dirty="0"/>
              <a:t>x</a:t>
            </a:r>
            <a:r>
              <a:rPr lang="en-US" dirty="0" smtClean="0"/>
              <a:t>i = </a:t>
            </a:r>
            <a:r>
              <a:rPr lang="en-US" dirty="0" err="1" smtClean="0"/>
              <a:t>s.pop</a:t>
            </a:r>
            <a:r>
              <a:rPr lang="en-US" dirty="0" smtClean="0"/>
              <a:t>() returns {</a:t>
            </a:r>
            <a:r>
              <a:rPr lang="en-US" dirty="0" err="1" smtClean="0"/>
              <a:t>d,c,b,a</a:t>
            </a:r>
            <a:r>
              <a:rPr lang="en-US" dirty="0" smtClean="0"/>
              <a:t>} if called multiple times, as long as the stack is not empty. </a:t>
            </a:r>
            <a:endParaRPr lang="en-US" dirty="0"/>
          </a:p>
        </p:txBody>
      </p:sp>
      <p:sp>
        <p:nvSpPr>
          <p:cNvPr id="17" name="Rectangle 16"/>
          <p:cNvSpPr/>
          <p:nvPr/>
        </p:nvSpPr>
        <p:spPr>
          <a:xfrm>
            <a:off x="6095115" y="2131458"/>
            <a:ext cx="720129" cy="283101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endParaRPr>
          </a:p>
        </p:txBody>
      </p:sp>
      <p:cxnSp>
        <p:nvCxnSpPr>
          <p:cNvPr id="18" name="Straight Connector 17"/>
          <p:cNvCxnSpPr/>
          <p:nvPr/>
        </p:nvCxnSpPr>
        <p:spPr>
          <a:xfrm>
            <a:off x="6095115" y="4514570"/>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095115" y="3305191"/>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095115" y="2598114"/>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240499" y="4536711"/>
            <a:ext cx="510637" cy="369332"/>
          </a:xfrm>
          <a:prstGeom prst="rect">
            <a:avLst/>
          </a:prstGeom>
          <a:noFill/>
        </p:spPr>
        <p:txBody>
          <a:bodyPr wrap="square" rtlCol="0">
            <a:spAutoFit/>
          </a:bodyPr>
          <a:lstStyle/>
          <a:p>
            <a:r>
              <a:rPr lang="en-US" b="1" dirty="0" smtClean="0"/>
              <a:t>2</a:t>
            </a:r>
            <a:endParaRPr lang="en-US" b="1" dirty="0"/>
          </a:p>
        </p:txBody>
      </p:sp>
      <p:sp>
        <p:nvSpPr>
          <p:cNvPr id="24" name="TextBox 23"/>
          <p:cNvSpPr txBox="1"/>
          <p:nvPr/>
        </p:nvSpPr>
        <p:spPr>
          <a:xfrm>
            <a:off x="6304607" y="3307221"/>
            <a:ext cx="341785" cy="369332"/>
          </a:xfrm>
          <a:prstGeom prst="rect">
            <a:avLst/>
          </a:prstGeom>
          <a:noFill/>
        </p:spPr>
        <p:txBody>
          <a:bodyPr wrap="square" rtlCol="0">
            <a:spAutoFit/>
          </a:bodyPr>
          <a:lstStyle/>
          <a:p>
            <a:r>
              <a:rPr lang="en-US" b="1" dirty="0" smtClean="0"/>
              <a:t>4</a:t>
            </a:r>
            <a:endParaRPr lang="en-US" b="1" dirty="0"/>
          </a:p>
        </p:txBody>
      </p:sp>
      <p:sp>
        <p:nvSpPr>
          <p:cNvPr id="25" name="TextBox 24"/>
          <p:cNvSpPr txBox="1"/>
          <p:nvPr/>
        </p:nvSpPr>
        <p:spPr>
          <a:xfrm>
            <a:off x="6286114" y="2569227"/>
            <a:ext cx="341785" cy="369332"/>
          </a:xfrm>
          <a:prstGeom prst="rect">
            <a:avLst/>
          </a:prstGeom>
          <a:noFill/>
        </p:spPr>
        <p:txBody>
          <a:bodyPr wrap="square" rtlCol="0">
            <a:spAutoFit/>
          </a:bodyPr>
          <a:lstStyle/>
          <a:p>
            <a:r>
              <a:rPr lang="en-US" b="1" dirty="0" smtClean="0"/>
              <a:t>6</a:t>
            </a:r>
            <a:endParaRPr lang="en-US" b="1" dirty="0"/>
          </a:p>
        </p:txBody>
      </p:sp>
      <p:sp>
        <p:nvSpPr>
          <p:cNvPr id="26" name="TextBox 25"/>
          <p:cNvSpPr txBox="1"/>
          <p:nvPr/>
        </p:nvSpPr>
        <p:spPr>
          <a:xfrm>
            <a:off x="6304607" y="2168979"/>
            <a:ext cx="341785" cy="369332"/>
          </a:xfrm>
          <a:prstGeom prst="rect">
            <a:avLst/>
          </a:prstGeom>
          <a:noFill/>
        </p:spPr>
        <p:txBody>
          <a:bodyPr wrap="square" rtlCol="0">
            <a:spAutoFit/>
          </a:bodyPr>
          <a:lstStyle/>
          <a:p>
            <a:r>
              <a:rPr lang="en-US" b="1" dirty="0"/>
              <a:t>)</a:t>
            </a:r>
          </a:p>
        </p:txBody>
      </p:sp>
      <p:sp>
        <p:nvSpPr>
          <p:cNvPr id="27" name="TextBox 26"/>
          <p:cNvSpPr txBox="1"/>
          <p:nvPr/>
        </p:nvSpPr>
        <p:spPr>
          <a:xfrm>
            <a:off x="7194954" y="2064638"/>
            <a:ext cx="1860381" cy="2031325"/>
          </a:xfrm>
          <a:prstGeom prst="rect">
            <a:avLst/>
          </a:prstGeom>
          <a:noFill/>
        </p:spPr>
        <p:txBody>
          <a:bodyPr wrap="none" rtlCol="0">
            <a:spAutoFit/>
          </a:bodyPr>
          <a:lstStyle/>
          <a:p>
            <a:r>
              <a:rPr lang="en-US" dirty="0" smtClean="0"/>
              <a:t>Example:</a:t>
            </a:r>
          </a:p>
          <a:p>
            <a:r>
              <a:rPr lang="en-US" dirty="0" smtClean="0"/>
              <a:t>Input:</a:t>
            </a:r>
          </a:p>
          <a:p>
            <a:r>
              <a:rPr lang="en-US" dirty="0"/>
              <a:t>2</a:t>
            </a:r>
            <a:r>
              <a:rPr lang="en-US" dirty="0" smtClean="0"/>
              <a:t>*(4+6)</a:t>
            </a:r>
          </a:p>
          <a:p>
            <a:endParaRPr lang="en-US" dirty="0"/>
          </a:p>
          <a:p>
            <a:r>
              <a:rPr lang="en-US" dirty="0" smtClean="0"/>
              <a:t>Output:</a:t>
            </a:r>
          </a:p>
          <a:p>
            <a:r>
              <a:rPr lang="en-US" dirty="0" smtClean="0"/>
              <a:t>Valid expression</a:t>
            </a:r>
          </a:p>
          <a:p>
            <a:r>
              <a:rPr lang="en-US" dirty="0" smtClean="0"/>
              <a:t>Evaluation = 20</a:t>
            </a:r>
          </a:p>
        </p:txBody>
      </p:sp>
      <p:cxnSp>
        <p:nvCxnSpPr>
          <p:cNvPr id="28" name="Straight Connector 27"/>
          <p:cNvCxnSpPr/>
          <p:nvPr/>
        </p:nvCxnSpPr>
        <p:spPr>
          <a:xfrm>
            <a:off x="6095115" y="4126067"/>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6175171" y="4139161"/>
            <a:ext cx="510637" cy="369332"/>
          </a:xfrm>
          <a:prstGeom prst="rect">
            <a:avLst/>
          </a:prstGeom>
          <a:noFill/>
        </p:spPr>
        <p:txBody>
          <a:bodyPr wrap="square" rtlCol="0">
            <a:spAutoFit/>
          </a:bodyPr>
          <a:lstStyle/>
          <a:p>
            <a:r>
              <a:rPr lang="en-US" b="1" dirty="0" smtClean="0"/>
              <a:t>*</a:t>
            </a:r>
            <a:endParaRPr lang="en-US" b="1" dirty="0"/>
          </a:p>
        </p:txBody>
      </p:sp>
      <p:sp>
        <p:nvSpPr>
          <p:cNvPr id="30" name="TextBox 29"/>
          <p:cNvSpPr txBox="1"/>
          <p:nvPr/>
        </p:nvSpPr>
        <p:spPr>
          <a:xfrm>
            <a:off x="6175171" y="3713136"/>
            <a:ext cx="510637" cy="369332"/>
          </a:xfrm>
          <a:prstGeom prst="rect">
            <a:avLst/>
          </a:prstGeom>
          <a:noFill/>
        </p:spPr>
        <p:txBody>
          <a:bodyPr wrap="square" rtlCol="0">
            <a:spAutoFit/>
          </a:bodyPr>
          <a:lstStyle/>
          <a:p>
            <a:r>
              <a:rPr lang="en-US" b="1" dirty="0" smtClean="0"/>
              <a:t>(</a:t>
            </a:r>
            <a:endParaRPr lang="en-US" b="1" dirty="0"/>
          </a:p>
        </p:txBody>
      </p:sp>
      <p:cxnSp>
        <p:nvCxnSpPr>
          <p:cNvPr id="31" name="Straight Connector 30"/>
          <p:cNvCxnSpPr/>
          <p:nvPr/>
        </p:nvCxnSpPr>
        <p:spPr>
          <a:xfrm>
            <a:off x="6095115" y="3695983"/>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235588" y="2948542"/>
            <a:ext cx="510637" cy="369332"/>
          </a:xfrm>
          <a:prstGeom prst="rect">
            <a:avLst/>
          </a:prstGeom>
          <a:noFill/>
        </p:spPr>
        <p:txBody>
          <a:bodyPr wrap="square" rtlCol="0">
            <a:spAutoFit/>
          </a:bodyPr>
          <a:lstStyle/>
          <a:p>
            <a:r>
              <a:rPr lang="en-US" b="1" dirty="0" smtClean="0"/>
              <a:t>+</a:t>
            </a:r>
            <a:endParaRPr lang="en-US" b="1" dirty="0"/>
          </a:p>
        </p:txBody>
      </p:sp>
      <p:cxnSp>
        <p:nvCxnSpPr>
          <p:cNvPr id="33" name="Straight Connector 32"/>
          <p:cNvCxnSpPr/>
          <p:nvPr/>
        </p:nvCxnSpPr>
        <p:spPr>
          <a:xfrm>
            <a:off x="6103492" y="2960018"/>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870137" y="1304275"/>
            <a:ext cx="5560352" cy="923330"/>
          </a:xfrm>
          <a:prstGeom prst="rect">
            <a:avLst/>
          </a:prstGeom>
          <a:noFill/>
        </p:spPr>
        <p:txBody>
          <a:bodyPr wrap="square" rtlCol="0">
            <a:spAutoFit/>
          </a:bodyPr>
          <a:lstStyle/>
          <a:p>
            <a:r>
              <a:rPr lang="en-US" dirty="0" err="1" smtClean="0"/>
              <a:t>java.util.Stack</a:t>
            </a:r>
            <a:r>
              <a:rPr lang="en-US" dirty="0" smtClean="0"/>
              <a:t>;</a:t>
            </a:r>
          </a:p>
          <a:p>
            <a:endParaRPr lang="en-US" dirty="0" smtClean="0"/>
          </a:p>
          <a:p>
            <a:r>
              <a:rPr lang="en-US" dirty="0" smtClean="0">
                <a:hlinkClick r:id="rId2"/>
              </a:rPr>
              <a:t>Stack&lt;Character&gt; s = new Stack&lt;Character&gt;();</a:t>
            </a:r>
            <a:endParaRPr lang="en-US" dirty="0"/>
          </a:p>
        </p:txBody>
      </p:sp>
    </p:spTree>
    <p:extLst>
      <p:ext uri="{BB962C8B-B14F-4D97-AF65-F5344CB8AC3E}">
        <p14:creationId xmlns:p14="http://schemas.microsoft.com/office/powerpoint/2010/main" val="13503033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algn="l"/>
            <a:r>
              <a:rPr lang="de-DE" sz="4100" dirty="0">
                <a:latin typeface="Arial" charset="0"/>
                <a:ea typeface="Arial" charset="0"/>
                <a:cs typeface="Arial" charset="0"/>
              </a:rPr>
              <a:t>Stacks</a:t>
            </a:r>
          </a:p>
        </p:txBody>
      </p:sp>
      <p:sp>
        <p:nvSpPr>
          <p:cNvPr id="224259" name="Rectangle 3"/>
          <p:cNvSpPr>
            <a:spLocks noGrp="1" noChangeArrowheads="1"/>
          </p:cNvSpPr>
          <p:nvPr>
            <p:ph type="body" idx="1"/>
          </p:nvPr>
        </p:nvSpPr>
        <p:spPr>
          <a:xfrm>
            <a:off x="546279" y="1371600"/>
            <a:ext cx="8839200" cy="4953000"/>
          </a:xfrm>
        </p:spPr>
        <p:txBody>
          <a:bodyPr/>
          <a:lstStyle/>
          <a:p>
            <a:pPr>
              <a:spcBef>
                <a:spcPct val="50000"/>
              </a:spcBef>
            </a:pPr>
            <a:r>
              <a:rPr lang="de-DE" dirty="0" err="1" smtClean="0"/>
              <a:t>How</a:t>
            </a:r>
            <a:r>
              <a:rPr lang="de-DE" dirty="0" smtClean="0"/>
              <a:t> </a:t>
            </a:r>
            <a:r>
              <a:rPr lang="de-DE" dirty="0" err="1"/>
              <a:t>would</a:t>
            </a:r>
            <a:r>
              <a:rPr lang="de-DE" dirty="0"/>
              <a:t> </a:t>
            </a:r>
            <a:r>
              <a:rPr lang="de-DE" dirty="0" err="1"/>
              <a:t>you</a:t>
            </a:r>
            <a:r>
              <a:rPr lang="de-DE" dirty="0"/>
              <a:t> </a:t>
            </a:r>
            <a:r>
              <a:rPr lang="de-DE" dirty="0" err="1"/>
              <a:t>implement</a:t>
            </a:r>
            <a:r>
              <a:rPr lang="de-DE" dirty="0"/>
              <a:t> a Stack </a:t>
            </a:r>
            <a:r>
              <a:rPr lang="de-DE" dirty="0" smtClean="0"/>
              <a:t>?</a:t>
            </a:r>
          </a:p>
          <a:p>
            <a:pPr lvl="1">
              <a:spcBef>
                <a:spcPct val="50000"/>
              </a:spcBef>
            </a:pPr>
            <a:r>
              <a:rPr lang="de-DE" dirty="0" smtClean="0"/>
              <a:t>Array</a:t>
            </a:r>
          </a:p>
          <a:p>
            <a:pPr lvl="1">
              <a:spcBef>
                <a:spcPct val="50000"/>
              </a:spcBef>
            </a:pPr>
            <a:r>
              <a:rPr lang="de-DE" dirty="0" err="1" smtClean="0"/>
              <a:t>LinkedList</a:t>
            </a:r>
            <a:endParaRPr lang="de-DE" dirty="0"/>
          </a:p>
          <a:p>
            <a:pPr>
              <a:spcBef>
                <a:spcPct val="50000"/>
              </a:spcBef>
            </a:pPr>
            <a:endParaRPr lang="de-DE" dirty="0"/>
          </a:p>
        </p:txBody>
      </p:sp>
    </p:spTree>
    <p:extLst>
      <p:ext uri="{BB962C8B-B14F-4D97-AF65-F5344CB8AC3E}">
        <p14:creationId xmlns:p14="http://schemas.microsoft.com/office/powerpoint/2010/main" val="16121307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124" y="503238"/>
            <a:ext cx="7815889" cy="868362"/>
          </a:xfrm>
        </p:spPr>
        <p:txBody>
          <a:bodyPr>
            <a:noAutofit/>
          </a:bodyPr>
          <a:lstStyle/>
          <a:p>
            <a:pPr algn="l"/>
            <a:r>
              <a:rPr lang="en-US" sz="4000" smtClean="0">
                <a:latin typeface="Arial" charset="0"/>
                <a:ea typeface="Arial" charset="0"/>
                <a:cs typeface="Arial" charset="0"/>
              </a:rPr>
              <a:t>Array Implementation of a Stack</a:t>
            </a:r>
            <a:endParaRPr lang="en-US" sz="4000">
              <a:latin typeface="Arial" charset="0"/>
              <a:ea typeface="Arial" charset="0"/>
              <a:cs typeface="Arial" charset="0"/>
            </a:endParaRPr>
          </a:p>
        </p:txBody>
      </p:sp>
      <p:sp>
        <p:nvSpPr>
          <p:cNvPr id="3" name="Content Placeholder 2"/>
          <p:cNvSpPr>
            <a:spLocks noGrp="1"/>
          </p:cNvSpPr>
          <p:nvPr>
            <p:ph idx="1"/>
          </p:nvPr>
        </p:nvSpPr>
        <p:spPr>
          <a:xfrm>
            <a:off x="553792" y="1735138"/>
            <a:ext cx="7674221" cy="4056062"/>
          </a:xfrm>
        </p:spPr>
        <p:txBody>
          <a:bodyPr/>
          <a:lstStyle/>
          <a:p>
            <a:r>
              <a:rPr lang="en-US" dirty="0" smtClean="0"/>
              <a:t>push(x)</a:t>
            </a:r>
          </a:p>
          <a:p>
            <a:endParaRPr lang="en-US" dirty="0"/>
          </a:p>
        </p:txBody>
      </p:sp>
      <p:sp>
        <p:nvSpPr>
          <p:cNvPr id="4" name="Rectangle 3"/>
          <p:cNvSpPr/>
          <p:nvPr/>
        </p:nvSpPr>
        <p:spPr>
          <a:xfrm>
            <a:off x="412124" y="2622567"/>
            <a:ext cx="8538693" cy="3416320"/>
          </a:xfrm>
          <a:prstGeom prst="rect">
            <a:avLst/>
          </a:prstGeom>
        </p:spPr>
        <p:txBody>
          <a:bodyPr wrap="square">
            <a:spAutoFit/>
          </a:bodyPr>
          <a:lstStyle/>
          <a:p>
            <a:r>
              <a:rPr lang="en-US" dirty="0">
                <a:solidFill>
                  <a:srgbClr val="000088"/>
                </a:solidFill>
              </a:rPr>
              <a:t>void</a:t>
            </a:r>
            <a:r>
              <a:rPr lang="en-US" dirty="0">
                <a:solidFill>
                  <a:srgbClr val="252C33"/>
                </a:solidFill>
              </a:rPr>
              <a:t> push </a:t>
            </a:r>
            <a:r>
              <a:rPr lang="en-US" dirty="0" smtClean="0">
                <a:solidFill>
                  <a:srgbClr val="666600"/>
                </a:solidFill>
              </a:rPr>
              <a:t>(</a:t>
            </a:r>
            <a:r>
              <a:rPr lang="en-US" dirty="0" smtClean="0">
                <a:solidFill>
                  <a:srgbClr val="000088"/>
                </a:solidFill>
              </a:rPr>
              <a:t>char</a:t>
            </a:r>
            <a:r>
              <a:rPr lang="en-US" dirty="0" smtClean="0">
                <a:solidFill>
                  <a:srgbClr val="666600"/>
                </a:solidFill>
              </a:rPr>
              <a:t> </a:t>
            </a:r>
            <a:r>
              <a:rPr lang="en-US" dirty="0">
                <a:solidFill>
                  <a:srgbClr val="666600"/>
                </a:solidFill>
              </a:rPr>
              <a:t>[</a:t>
            </a:r>
            <a:r>
              <a:rPr lang="en-US" dirty="0">
                <a:solidFill>
                  <a:srgbClr val="252C33"/>
                </a:solidFill>
              </a:rPr>
              <a:t> </a:t>
            </a:r>
            <a:r>
              <a:rPr lang="en-US" dirty="0">
                <a:solidFill>
                  <a:srgbClr val="666600"/>
                </a:solidFill>
              </a:rPr>
              <a:t>]</a:t>
            </a:r>
            <a:r>
              <a:rPr lang="en-US" dirty="0" smtClean="0">
                <a:solidFill>
                  <a:srgbClr val="252C33"/>
                </a:solidFill>
              </a:rPr>
              <a:t> stack </a:t>
            </a:r>
            <a:r>
              <a:rPr lang="en-US" dirty="0">
                <a:solidFill>
                  <a:srgbClr val="666600"/>
                </a:solidFill>
              </a:rPr>
              <a:t>,</a:t>
            </a:r>
            <a:r>
              <a:rPr lang="en-US" dirty="0">
                <a:solidFill>
                  <a:srgbClr val="252C33"/>
                </a:solidFill>
              </a:rPr>
              <a:t> </a:t>
            </a:r>
            <a:r>
              <a:rPr lang="en-US" dirty="0" smtClean="0">
                <a:solidFill>
                  <a:srgbClr val="000088"/>
                </a:solidFill>
              </a:rPr>
              <a:t>char </a:t>
            </a:r>
            <a:r>
              <a:rPr lang="en-US" dirty="0" smtClean="0">
                <a:solidFill>
                  <a:srgbClr val="252C33"/>
                </a:solidFill>
              </a:rPr>
              <a:t>x </a:t>
            </a:r>
            <a:r>
              <a:rPr lang="en-US" dirty="0">
                <a:solidFill>
                  <a:srgbClr val="666600"/>
                </a:solidFill>
              </a:rPr>
              <a:t>,</a:t>
            </a:r>
            <a:r>
              <a:rPr lang="en-US" dirty="0">
                <a:solidFill>
                  <a:srgbClr val="252C33"/>
                </a:solidFill>
              </a:rPr>
              <a:t> </a:t>
            </a:r>
            <a:r>
              <a:rPr lang="en-US" dirty="0" err="1">
                <a:solidFill>
                  <a:srgbClr val="000088"/>
                </a:solidFill>
              </a:rPr>
              <a:t>int</a:t>
            </a:r>
            <a:r>
              <a:rPr lang="en-US" dirty="0">
                <a:solidFill>
                  <a:srgbClr val="252C33"/>
                </a:solidFill>
              </a:rPr>
              <a:t> n</a:t>
            </a:r>
            <a:r>
              <a:rPr lang="en-US" dirty="0">
                <a:solidFill>
                  <a:srgbClr val="666600"/>
                </a:solidFill>
              </a:rPr>
              <a:t>)</a:t>
            </a:r>
            <a:r>
              <a:rPr lang="en-US" dirty="0">
                <a:solidFill>
                  <a:srgbClr val="252C33"/>
                </a:solidFill>
              </a:rPr>
              <a:t> </a:t>
            </a:r>
            <a:r>
              <a:rPr lang="en-US" dirty="0" smtClean="0">
                <a:solidFill>
                  <a:srgbClr val="666600"/>
                </a:solidFill>
              </a:rPr>
              <a:t>{</a:t>
            </a:r>
            <a:r>
              <a:rPr lang="en-US" dirty="0" smtClean="0">
                <a:solidFill>
                  <a:srgbClr val="252C33"/>
                </a:solidFill>
              </a:rPr>
              <a:t> </a:t>
            </a:r>
          </a:p>
          <a:p>
            <a:r>
              <a:rPr lang="en-US" dirty="0">
                <a:solidFill>
                  <a:srgbClr val="252C33"/>
                </a:solidFill>
              </a:rPr>
              <a:t>	</a:t>
            </a:r>
            <a:r>
              <a:rPr lang="en-US" dirty="0" smtClean="0">
                <a:solidFill>
                  <a:srgbClr val="000088"/>
                </a:solidFill>
              </a:rPr>
              <a:t>if</a:t>
            </a:r>
            <a:r>
              <a:rPr lang="en-US" dirty="0" smtClean="0">
                <a:solidFill>
                  <a:srgbClr val="252C33"/>
                </a:solidFill>
              </a:rPr>
              <a:t> </a:t>
            </a:r>
            <a:r>
              <a:rPr lang="en-US" dirty="0">
                <a:solidFill>
                  <a:srgbClr val="666600"/>
                </a:solidFill>
              </a:rPr>
              <a:t>(</a:t>
            </a:r>
            <a:r>
              <a:rPr lang="en-US" dirty="0">
                <a:solidFill>
                  <a:srgbClr val="252C33"/>
                </a:solidFill>
              </a:rPr>
              <a:t> top </a:t>
            </a:r>
            <a:r>
              <a:rPr lang="en-US" dirty="0">
                <a:solidFill>
                  <a:srgbClr val="666600"/>
                </a:solidFill>
              </a:rPr>
              <a:t>==</a:t>
            </a:r>
            <a:r>
              <a:rPr lang="en-US" dirty="0">
                <a:solidFill>
                  <a:srgbClr val="252C33"/>
                </a:solidFill>
              </a:rPr>
              <a:t> n</a:t>
            </a:r>
            <a:r>
              <a:rPr lang="en-US" dirty="0">
                <a:solidFill>
                  <a:srgbClr val="666600"/>
                </a:solidFill>
              </a:rPr>
              <a:t>-</a:t>
            </a:r>
            <a:r>
              <a:rPr lang="en-US" dirty="0">
                <a:solidFill>
                  <a:srgbClr val="006666"/>
                </a:solidFill>
              </a:rPr>
              <a:t>1</a:t>
            </a:r>
            <a:r>
              <a:rPr lang="en-US" dirty="0">
                <a:solidFill>
                  <a:srgbClr val="252C33"/>
                </a:solidFill>
              </a:rPr>
              <a:t> </a:t>
            </a:r>
            <a:r>
              <a:rPr lang="en-US" dirty="0">
                <a:solidFill>
                  <a:srgbClr val="666600"/>
                </a:solidFill>
              </a:rPr>
              <a:t>)</a:t>
            </a:r>
            <a:r>
              <a:rPr lang="en-US" dirty="0">
                <a:solidFill>
                  <a:srgbClr val="252C33"/>
                </a:solidFill>
              </a:rPr>
              <a:t> </a:t>
            </a:r>
            <a:r>
              <a:rPr lang="en-US" dirty="0" smtClean="0">
                <a:solidFill>
                  <a:srgbClr val="666600"/>
                </a:solidFill>
              </a:rPr>
              <a:t>{</a:t>
            </a:r>
          </a:p>
          <a:p>
            <a:r>
              <a:rPr lang="en-US" dirty="0">
                <a:solidFill>
                  <a:srgbClr val="666600"/>
                </a:solidFill>
              </a:rPr>
              <a:t>	</a:t>
            </a:r>
            <a:r>
              <a:rPr lang="en-US" dirty="0" smtClean="0">
                <a:solidFill>
                  <a:srgbClr val="252C33"/>
                </a:solidFill>
              </a:rPr>
              <a:t> </a:t>
            </a:r>
            <a:r>
              <a:rPr lang="en-US" dirty="0">
                <a:solidFill>
                  <a:srgbClr val="880000"/>
                </a:solidFill>
              </a:rPr>
              <a:t>//If the top position is the last of position in a stack, </a:t>
            </a:r>
            <a:endParaRPr lang="en-US" dirty="0" smtClean="0">
              <a:solidFill>
                <a:srgbClr val="880000"/>
              </a:solidFill>
            </a:endParaRPr>
          </a:p>
          <a:p>
            <a:r>
              <a:rPr lang="en-US" dirty="0">
                <a:solidFill>
                  <a:srgbClr val="880000"/>
                </a:solidFill>
              </a:rPr>
              <a:t> </a:t>
            </a:r>
            <a:r>
              <a:rPr lang="en-US" dirty="0" smtClean="0">
                <a:solidFill>
                  <a:srgbClr val="880000"/>
                </a:solidFill>
              </a:rPr>
              <a:t>       //this </a:t>
            </a:r>
            <a:r>
              <a:rPr lang="en-US" dirty="0">
                <a:solidFill>
                  <a:srgbClr val="880000"/>
                </a:solidFill>
              </a:rPr>
              <a:t>means that the stack is full</a:t>
            </a:r>
            <a:r>
              <a:rPr lang="en-US" dirty="0">
                <a:solidFill>
                  <a:srgbClr val="252C33"/>
                </a:solidFill>
              </a:rPr>
              <a:t> </a:t>
            </a:r>
            <a:endParaRPr lang="en-US" dirty="0" smtClean="0">
              <a:solidFill>
                <a:srgbClr val="252C33"/>
              </a:solidFill>
            </a:endParaRPr>
          </a:p>
          <a:p>
            <a:r>
              <a:rPr lang="en-US" dirty="0" smtClean="0">
                <a:solidFill>
                  <a:srgbClr val="666600"/>
                </a:solidFill>
              </a:rPr>
              <a:t>		throw new </a:t>
            </a:r>
            <a:r>
              <a:rPr lang="en-US" dirty="0" err="1" smtClean="0">
                <a:solidFill>
                  <a:srgbClr val="666600"/>
                </a:solidFill>
              </a:rPr>
              <a:t>RuntimeException</a:t>
            </a:r>
            <a:r>
              <a:rPr lang="en-US" dirty="0" smtClean="0">
                <a:solidFill>
                  <a:srgbClr val="666600"/>
                </a:solidFill>
              </a:rPr>
              <a:t>(“Stack overflow”); </a:t>
            </a:r>
          </a:p>
          <a:p>
            <a:r>
              <a:rPr lang="en-US" dirty="0">
                <a:solidFill>
                  <a:srgbClr val="666600"/>
                </a:solidFill>
              </a:rPr>
              <a:t>	</a:t>
            </a:r>
            <a:r>
              <a:rPr lang="en-US" dirty="0" smtClean="0">
                <a:solidFill>
                  <a:srgbClr val="666600"/>
                </a:solidFill>
              </a:rPr>
              <a:t>}</a:t>
            </a:r>
            <a:r>
              <a:rPr lang="en-US" dirty="0" smtClean="0">
                <a:solidFill>
                  <a:srgbClr val="252C33"/>
                </a:solidFill>
              </a:rPr>
              <a:t> </a:t>
            </a:r>
          </a:p>
          <a:p>
            <a:r>
              <a:rPr lang="en-US" dirty="0">
                <a:solidFill>
                  <a:srgbClr val="252C33"/>
                </a:solidFill>
              </a:rPr>
              <a:t> </a:t>
            </a:r>
            <a:r>
              <a:rPr lang="en-US" dirty="0" smtClean="0">
                <a:solidFill>
                  <a:srgbClr val="252C33"/>
                </a:solidFill>
              </a:rPr>
              <a:t>      </a:t>
            </a:r>
            <a:r>
              <a:rPr lang="en-US" dirty="0" smtClean="0">
                <a:solidFill>
                  <a:srgbClr val="000088"/>
                </a:solidFill>
              </a:rPr>
              <a:t>else</a:t>
            </a:r>
            <a:r>
              <a:rPr lang="en-US" dirty="0">
                <a:solidFill>
                  <a:srgbClr val="666600"/>
                </a:solidFill>
              </a:rPr>
              <a:t>{</a:t>
            </a:r>
            <a:r>
              <a:rPr lang="en-US" dirty="0">
                <a:solidFill>
                  <a:srgbClr val="252C33"/>
                </a:solidFill>
              </a:rPr>
              <a:t> top </a:t>
            </a:r>
            <a:r>
              <a:rPr lang="en-US" dirty="0">
                <a:solidFill>
                  <a:srgbClr val="666600"/>
                </a:solidFill>
              </a:rPr>
              <a:t>=</a:t>
            </a:r>
            <a:r>
              <a:rPr lang="en-US" dirty="0">
                <a:solidFill>
                  <a:srgbClr val="252C33"/>
                </a:solidFill>
              </a:rPr>
              <a:t> top </a:t>
            </a:r>
            <a:r>
              <a:rPr lang="en-US" dirty="0">
                <a:solidFill>
                  <a:srgbClr val="666600"/>
                </a:solidFill>
              </a:rPr>
              <a:t>+</a:t>
            </a:r>
            <a:r>
              <a:rPr lang="en-US" dirty="0">
                <a:solidFill>
                  <a:srgbClr val="006666"/>
                </a:solidFill>
              </a:rPr>
              <a:t>1</a:t>
            </a:r>
            <a:r>
              <a:rPr lang="en-US" dirty="0">
                <a:solidFill>
                  <a:srgbClr val="252C33"/>
                </a:solidFill>
              </a:rPr>
              <a:t> </a:t>
            </a:r>
            <a:r>
              <a:rPr lang="en-US" dirty="0">
                <a:solidFill>
                  <a:srgbClr val="666600"/>
                </a:solidFill>
              </a:rPr>
              <a:t>;</a:t>
            </a:r>
            <a:r>
              <a:rPr lang="en-US" dirty="0">
                <a:solidFill>
                  <a:srgbClr val="252C33"/>
                </a:solidFill>
              </a:rPr>
              <a:t> </a:t>
            </a:r>
            <a:endParaRPr lang="en-US" dirty="0" smtClean="0">
              <a:solidFill>
                <a:srgbClr val="252C33"/>
              </a:solidFill>
            </a:endParaRPr>
          </a:p>
          <a:p>
            <a:r>
              <a:rPr lang="en-US" dirty="0">
                <a:solidFill>
                  <a:srgbClr val="252C33"/>
                </a:solidFill>
              </a:rPr>
              <a:t> </a:t>
            </a:r>
            <a:r>
              <a:rPr lang="en-US" dirty="0" smtClean="0">
                <a:solidFill>
                  <a:srgbClr val="252C33"/>
                </a:solidFill>
              </a:rPr>
              <a:t>        </a:t>
            </a:r>
            <a:r>
              <a:rPr lang="en-US" dirty="0" smtClean="0">
                <a:solidFill>
                  <a:srgbClr val="880000"/>
                </a:solidFill>
              </a:rPr>
              <a:t>//</a:t>
            </a:r>
            <a:r>
              <a:rPr lang="en-US" dirty="0">
                <a:solidFill>
                  <a:srgbClr val="880000"/>
                </a:solidFill>
              </a:rPr>
              <a:t>Incrementing top position </a:t>
            </a:r>
            <a:endParaRPr lang="en-US" dirty="0" smtClean="0">
              <a:solidFill>
                <a:srgbClr val="880000"/>
              </a:solidFill>
            </a:endParaRPr>
          </a:p>
          <a:p>
            <a:r>
              <a:rPr lang="en-US" dirty="0">
                <a:solidFill>
                  <a:srgbClr val="880000"/>
                </a:solidFill>
              </a:rPr>
              <a:t> </a:t>
            </a:r>
            <a:r>
              <a:rPr lang="en-US" dirty="0" smtClean="0">
                <a:solidFill>
                  <a:srgbClr val="880000"/>
                </a:solidFill>
              </a:rPr>
              <a:t>        	</a:t>
            </a:r>
            <a:r>
              <a:rPr lang="en-US" dirty="0" smtClean="0">
                <a:solidFill>
                  <a:srgbClr val="252C33"/>
                </a:solidFill>
              </a:rPr>
              <a:t>stack</a:t>
            </a:r>
            <a:r>
              <a:rPr lang="en-US" dirty="0">
                <a:solidFill>
                  <a:srgbClr val="666600"/>
                </a:solidFill>
              </a:rPr>
              <a:t>[</a:t>
            </a:r>
            <a:r>
              <a:rPr lang="en-US" dirty="0">
                <a:solidFill>
                  <a:srgbClr val="252C33"/>
                </a:solidFill>
              </a:rPr>
              <a:t> top </a:t>
            </a:r>
            <a:r>
              <a:rPr lang="en-US" dirty="0">
                <a:solidFill>
                  <a:srgbClr val="666600"/>
                </a:solidFill>
              </a:rPr>
              <a:t>]</a:t>
            </a:r>
            <a:r>
              <a:rPr lang="en-US" dirty="0">
                <a:solidFill>
                  <a:srgbClr val="252C33"/>
                </a:solidFill>
              </a:rPr>
              <a:t> </a:t>
            </a:r>
            <a:r>
              <a:rPr lang="en-US" dirty="0">
                <a:solidFill>
                  <a:srgbClr val="666600"/>
                </a:solidFill>
              </a:rPr>
              <a:t>=</a:t>
            </a:r>
            <a:r>
              <a:rPr lang="en-US" dirty="0">
                <a:solidFill>
                  <a:srgbClr val="252C33"/>
                </a:solidFill>
              </a:rPr>
              <a:t> x </a:t>
            </a:r>
            <a:r>
              <a:rPr lang="en-US" dirty="0">
                <a:solidFill>
                  <a:srgbClr val="666600"/>
                </a:solidFill>
              </a:rPr>
              <a:t>;</a:t>
            </a:r>
            <a:r>
              <a:rPr lang="en-US" dirty="0">
                <a:solidFill>
                  <a:srgbClr val="252C33"/>
                </a:solidFill>
              </a:rPr>
              <a:t> </a:t>
            </a:r>
            <a:endParaRPr lang="en-US" dirty="0" smtClean="0">
              <a:solidFill>
                <a:srgbClr val="252C33"/>
              </a:solidFill>
            </a:endParaRPr>
          </a:p>
          <a:p>
            <a:r>
              <a:rPr lang="en-US" dirty="0">
                <a:solidFill>
                  <a:srgbClr val="252C33"/>
                </a:solidFill>
              </a:rPr>
              <a:t> </a:t>
            </a:r>
            <a:r>
              <a:rPr lang="en-US" dirty="0" smtClean="0">
                <a:solidFill>
                  <a:srgbClr val="252C33"/>
                </a:solidFill>
              </a:rPr>
              <a:t>        </a:t>
            </a:r>
            <a:r>
              <a:rPr lang="en-US" dirty="0" smtClean="0">
                <a:solidFill>
                  <a:srgbClr val="880000"/>
                </a:solidFill>
              </a:rPr>
              <a:t>//</a:t>
            </a:r>
            <a:r>
              <a:rPr lang="en-US" dirty="0">
                <a:solidFill>
                  <a:srgbClr val="880000"/>
                </a:solidFill>
              </a:rPr>
              <a:t>Inserting element on incremented position </a:t>
            </a:r>
            <a:endParaRPr lang="en-US" dirty="0" smtClean="0">
              <a:solidFill>
                <a:srgbClr val="880000"/>
              </a:solidFill>
            </a:endParaRPr>
          </a:p>
          <a:p>
            <a:r>
              <a:rPr lang="en-US" dirty="0">
                <a:solidFill>
                  <a:srgbClr val="880000"/>
                </a:solidFill>
              </a:rPr>
              <a:t> </a:t>
            </a:r>
            <a:r>
              <a:rPr lang="en-US" dirty="0" smtClean="0">
                <a:solidFill>
                  <a:srgbClr val="880000"/>
                </a:solidFill>
              </a:rPr>
              <a:t>       </a:t>
            </a:r>
            <a:r>
              <a:rPr lang="en-US" dirty="0" smtClean="0">
                <a:solidFill>
                  <a:srgbClr val="666600"/>
                </a:solidFill>
              </a:rPr>
              <a:t>}</a:t>
            </a:r>
            <a:r>
              <a:rPr lang="en-US" dirty="0" smtClean="0">
                <a:solidFill>
                  <a:srgbClr val="252C33"/>
                </a:solidFill>
              </a:rPr>
              <a:t> </a:t>
            </a:r>
          </a:p>
          <a:p>
            <a:r>
              <a:rPr lang="en-US" dirty="0" smtClean="0">
                <a:solidFill>
                  <a:srgbClr val="666600"/>
                </a:solidFill>
              </a:rPr>
              <a:t>}</a:t>
            </a:r>
            <a:endParaRPr lang="en-US" dirty="0"/>
          </a:p>
        </p:txBody>
      </p:sp>
    </p:spTree>
    <p:extLst>
      <p:ext uri="{BB962C8B-B14F-4D97-AF65-F5344CB8AC3E}">
        <p14:creationId xmlns:p14="http://schemas.microsoft.com/office/powerpoint/2010/main" val="169434985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124" y="503238"/>
            <a:ext cx="7815889" cy="868362"/>
          </a:xfrm>
        </p:spPr>
        <p:txBody>
          <a:bodyPr>
            <a:noAutofit/>
          </a:bodyPr>
          <a:lstStyle/>
          <a:p>
            <a:pPr algn="l"/>
            <a:r>
              <a:rPr lang="en-US" sz="4000" smtClean="0">
                <a:latin typeface="Arial" charset="0"/>
                <a:ea typeface="Arial" charset="0"/>
                <a:cs typeface="Arial" charset="0"/>
              </a:rPr>
              <a:t>Array Implementation of a Stack</a:t>
            </a:r>
            <a:endParaRPr lang="en-US" sz="4000">
              <a:latin typeface="Arial" charset="0"/>
              <a:ea typeface="Arial" charset="0"/>
              <a:cs typeface="Arial" charset="0"/>
            </a:endParaRPr>
          </a:p>
        </p:txBody>
      </p:sp>
      <p:sp>
        <p:nvSpPr>
          <p:cNvPr id="3" name="Content Placeholder 2"/>
          <p:cNvSpPr>
            <a:spLocks noGrp="1"/>
          </p:cNvSpPr>
          <p:nvPr>
            <p:ph idx="1"/>
          </p:nvPr>
        </p:nvSpPr>
        <p:spPr>
          <a:xfrm>
            <a:off x="553792" y="1735138"/>
            <a:ext cx="7674221" cy="4056062"/>
          </a:xfrm>
        </p:spPr>
        <p:txBody>
          <a:bodyPr/>
          <a:lstStyle/>
          <a:p>
            <a:r>
              <a:rPr lang="en-US" dirty="0" smtClean="0"/>
              <a:t>pop()</a:t>
            </a:r>
          </a:p>
          <a:p>
            <a:endParaRPr lang="en-US" dirty="0"/>
          </a:p>
        </p:txBody>
      </p:sp>
      <p:sp>
        <p:nvSpPr>
          <p:cNvPr id="5" name="Rectangle 4"/>
          <p:cNvSpPr/>
          <p:nvPr/>
        </p:nvSpPr>
        <p:spPr>
          <a:xfrm>
            <a:off x="412124" y="2690336"/>
            <a:ext cx="8435662" cy="2308324"/>
          </a:xfrm>
          <a:prstGeom prst="rect">
            <a:avLst/>
          </a:prstGeom>
        </p:spPr>
        <p:txBody>
          <a:bodyPr wrap="square">
            <a:spAutoFit/>
          </a:bodyPr>
          <a:lstStyle/>
          <a:p>
            <a:r>
              <a:rPr lang="en-US" dirty="0" smtClean="0">
                <a:solidFill>
                  <a:srgbClr val="000088"/>
                </a:solidFill>
              </a:rPr>
              <a:t>char</a:t>
            </a:r>
            <a:r>
              <a:rPr lang="en-US" dirty="0" smtClean="0">
                <a:solidFill>
                  <a:srgbClr val="252C33"/>
                </a:solidFill>
              </a:rPr>
              <a:t> </a:t>
            </a:r>
            <a:r>
              <a:rPr lang="en-US" dirty="0">
                <a:solidFill>
                  <a:srgbClr val="252C33"/>
                </a:solidFill>
              </a:rPr>
              <a:t>pop </a:t>
            </a:r>
            <a:r>
              <a:rPr lang="en-US" dirty="0" smtClean="0">
                <a:solidFill>
                  <a:srgbClr val="666600"/>
                </a:solidFill>
              </a:rPr>
              <a:t>(</a:t>
            </a:r>
            <a:r>
              <a:rPr lang="en-US" dirty="0" smtClean="0">
                <a:solidFill>
                  <a:srgbClr val="000088"/>
                </a:solidFill>
              </a:rPr>
              <a:t>char</a:t>
            </a:r>
            <a:r>
              <a:rPr lang="en-US" dirty="0">
                <a:solidFill>
                  <a:srgbClr val="666600"/>
                </a:solidFill>
              </a:rPr>
              <a:t> [</a:t>
            </a:r>
            <a:r>
              <a:rPr lang="en-US" dirty="0">
                <a:solidFill>
                  <a:srgbClr val="252C33"/>
                </a:solidFill>
              </a:rPr>
              <a:t> </a:t>
            </a:r>
            <a:r>
              <a:rPr lang="en-US" dirty="0">
                <a:solidFill>
                  <a:srgbClr val="666600"/>
                </a:solidFill>
              </a:rPr>
              <a:t>]</a:t>
            </a:r>
            <a:r>
              <a:rPr lang="en-US" dirty="0" smtClean="0">
                <a:solidFill>
                  <a:srgbClr val="252C33"/>
                </a:solidFill>
              </a:rPr>
              <a:t> stack </a:t>
            </a:r>
            <a:r>
              <a:rPr lang="en-US" dirty="0">
                <a:solidFill>
                  <a:srgbClr val="666600"/>
                </a:solidFill>
              </a:rPr>
              <a:t>,</a:t>
            </a:r>
            <a:r>
              <a:rPr lang="en-US" dirty="0" err="1">
                <a:solidFill>
                  <a:srgbClr val="000088"/>
                </a:solidFill>
              </a:rPr>
              <a:t>int</a:t>
            </a:r>
            <a:r>
              <a:rPr lang="en-US" dirty="0">
                <a:solidFill>
                  <a:srgbClr val="252C33"/>
                </a:solidFill>
              </a:rPr>
              <a:t> n </a:t>
            </a:r>
            <a:r>
              <a:rPr lang="en-US" dirty="0">
                <a:solidFill>
                  <a:srgbClr val="666600"/>
                </a:solidFill>
              </a:rPr>
              <a:t>)</a:t>
            </a:r>
            <a:r>
              <a:rPr lang="en-US" dirty="0">
                <a:solidFill>
                  <a:srgbClr val="252C33"/>
                </a:solidFill>
              </a:rPr>
              <a:t> </a:t>
            </a:r>
            <a:r>
              <a:rPr lang="en-US" dirty="0">
                <a:solidFill>
                  <a:srgbClr val="666600"/>
                </a:solidFill>
              </a:rPr>
              <a:t>{</a:t>
            </a:r>
            <a:r>
              <a:rPr lang="en-US" dirty="0">
                <a:solidFill>
                  <a:srgbClr val="252C33"/>
                </a:solidFill>
              </a:rPr>
              <a:t> </a:t>
            </a:r>
            <a:endParaRPr lang="en-US" dirty="0" smtClean="0">
              <a:solidFill>
                <a:srgbClr val="252C33"/>
              </a:solidFill>
            </a:endParaRPr>
          </a:p>
          <a:p>
            <a:r>
              <a:rPr lang="en-US" dirty="0">
                <a:solidFill>
                  <a:srgbClr val="252C33"/>
                </a:solidFill>
              </a:rPr>
              <a:t>	</a:t>
            </a:r>
            <a:r>
              <a:rPr lang="en-US" dirty="0" smtClean="0">
                <a:solidFill>
                  <a:srgbClr val="000088"/>
                </a:solidFill>
              </a:rPr>
              <a:t>if</a:t>
            </a:r>
            <a:r>
              <a:rPr lang="en-US" dirty="0">
                <a:solidFill>
                  <a:srgbClr val="666600"/>
                </a:solidFill>
              </a:rPr>
              <a:t>(</a:t>
            </a:r>
            <a:r>
              <a:rPr lang="en-US" dirty="0">
                <a:solidFill>
                  <a:srgbClr val="252C33"/>
                </a:solidFill>
              </a:rPr>
              <a:t> </a:t>
            </a:r>
            <a:r>
              <a:rPr lang="en-US" dirty="0" err="1">
                <a:solidFill>
                  <a:srgbClr val="252C33"/>
                </a:solidFill>
              </a:rPr>
              <a:t>isEmpty</a:t>
            </a:r>
            <a:r>
              <a:rPr lang="en-US" dirty="0">
                <a:solidFill>
                  <a:srgbClr val="252C33"/>
                </a:solidFill>
              </a:rPr>
              <a:t> </a:t>
            </a:r>
            <a:r>
              <a:rPr lang="en-US" dirty="0">
                <a:solidFill>
                  <a:srgbClr val="666600"/>
                </a:solidFill>
              </a:rPr>
              <a:t>(</a:t>
            </a:r>
            <a:r>
              <a:rPr lang="en-US" dirty="0">
                <a:solidFill>
                  <a:srgbClr val="252C33"/>
                </a:solidFill>
              </a:rPr>
              <a:t> </a:t>
            </a:r>
            <a:r>
              <a:rPr lang="en-US" dirty="0">
                <a:solidFill>
                  <a:srgbClr val="666600"/>
                </a:solidFill>
              </a:rPr>
              <a:t>)</a:t>
            </a:r>
            <a:r>
              <a:rPr lang="en-US" dirty="0">
                <a:solidFill>
                  <a:srgbClr val="252C33"/>
                </a:solidFill>
              </a:rPr>
              <a:t> </a:t>
            </a:r>
            <a:r>
              <a:rPr lang="en-US" dirty="0">
                <a:solidFill>
                  <a:srgbClr val="666600"/>
                </a:solidFill>
              </a:rPr>
              <a:t>)</a:t>
            </a:r>
            <a:r>
              <a:rPr lang="en-US" dirty="0">
                <a:solidFill>
                  <a:srgbClr val="252C33"/>
                </a:solidFill>
              </a:rPr>
              <a:t> </a:t>
            </a:r>
            <a:r>
              <a:rPr lang="en-US" dirty="0">
                <a:solidFill>
                  <a:srgbClr val="666600"/>
                </a:solidFill>
              </a:rPr>
              <a:t>{</a:t>
            </a:r>
            <a:r>
              <a:rPr lang="en-US" dirty="0">
                <a:solidFill>
                  <a:srgbClr val="252C33"/>
                </a:solidFill>
              </a:rPr>
              <a:t> </a:t>
            </a:r>
            <a:endParaRPr lang="en-US" dirty="0" smtClean="0">
              <a:solidFill>
                <a:srgbClr val="252C33"/>
              </a:solidFill>
            </a:endParaRPr>
          </a:p>
          <a:p>
            <a:r>
              <a:rPr lang="en-US" dirty="0">
                <a:solidFill>
                  <a:srgbClr val="252C33"/>
                </a:solidFill>
              </a:rPr>
              <a:t>	</a:t>
            </a:r>
            <a:r>
              <a:rPr lang="en-US" dirty="0" smtClean="0">
                <a:solidFill>
                  <a:srgbClr val="252C33"/>
                </a:solidFill>
              </a:rPr>
              <a:t>	</a:t>
            </a:r>
            <a:r>
              <a:rPr lang="en-US" dirty="0">
                <a:solidFill>
                  <a:srgbClr val="666600"/>
                </a:solidFill>
              </a:rPr>
              <a:t>throw new </a:t>
            </a:r>
            <a:r>
              <a:rPr lang="en-US" dirty="0" err="1">
                <a:solidFill>
                  <a:srgbClr val="666600"/>
                </a:solidFill>
              </a:rPr>
              <a:t>RuntimeException</a:t>
            </a:r>
            <a:r>
              <a:rPr lang="en-US" dirty="0">
                <a:solidFill>
                  <a:srgbClr val="666600"/>
                </a:solidFill>
              </a:rPr>
              <a:t>(“Stack </a:t>
            </a:r>
            <a:r>
              <a:rPr lang="en-US" dirty="0" smtClean="0">
                <a:solidFill>
                  <a:srgbClr val="666600"/>
                </a:solidFill>
              </a:rPr>
              <a:t>underflow</a:t>
            </a:r>
            <a:r>
              <a:rPr lang="en-US" dirty="0">
                <a:solidFill>
                  <a:srgbClr val="666600"/>
                </a:solidFill>
              </a:rPr>
              <a:t>”); </a:t>
            </a:r>
          </a:p>
          <a:p>
            <a:r>
              <a:rPr lang="en-US" dirty="0" smtClean="0">
                <a:solidFill>
                  <a:srgbClr val="666600"/>
                </a:solidFill>
              </a:rPr>
              <a:t>	}</a:t>
            </a:r>
            <a:r>
              <a:rPr lang="en-US" dirty="0" smtClean="0">
                <a:solidFill>
                  <a:srgbClr val="252C33"/>
                </a:solidFill>
              </a:rPr>
              <a:t> </a:t>
            </a:r>
          </a:p>
          <a:p>
            <a:r>
              <a:rPr lang="en-US" dirty="0" smtClean="0">
                <a:solidFill>
                  <a:srgbClr val="252C33"/>
                </a:solidFill>
              </a:rPr>
              <a:t>	char out = stack[top];</a:t>
            </a:r>
          </a:p>
          <a:p>
            <a:r>
              <a:rPr lang="en-US" dirty="0">
                <a:solidFill>
                  <a:srgbClr val="252C33"/>
                </a:solidFill>
              </a:rPr>
              <a:t>	</a:t>
            </a:r>
            <a:r>
              <a:rPr lang="en-US" dirty="0" smtClean="0">
                <a:solidFill>
                  <a:srgbClr val="252C33"/>
                </a:solidFill>
              </a:rPr>
              <a:t>top </a:t>
            </a:r>
            <a:r>
              <a:rPr lang="en-US" dirty="0">
                <a:solidFill>
                  <a:srgbClr val="666600"/>
                </a:solidFill>
              </a:rPr>
              <a:t>=</a:t>
            </a:r>
            <a:r>
              <a:rPr lang="en-US" dirty="0">
                <a:solidFill>
                  <a:srgbClr val="252C33"/>
                </a:solidFill>
              </a:rPr>
              <a:t> top </a:t>
            </a:r>
            <a:r>
              <a:rPr lang="en-US" dirty="0">
                <a:solidFill>
                  <a:srgbClr val="666600"/>
                </a:solidFill>
              </a:rPr>
              <a:t>-</a:t>
            </a:r>
            <a:r>
              <a:rPr lang="en-US" dirty="0">
                <a:solidFill>
                  <a:srgbClr val="252C33"/>
                </a:solidFill>
              </a:rPr>
              <a:t> </a:t>
            </a:r>
            <a:r>
              <a:rPr lang="en-US" dirty="0">
                <a:solidFill>
                  <a:srgbClr val="006666"/>
                </a:solidFill>
              </a:rPr>
              <a:t>1</a:t>
            </a:r>
            <a:r>
              <a:rPr lang="en-US" dirty="0">
                <a:solidFill>
                  <a:srgbClr val="252C33"/>
                </a:solidFill>
              </a:rPr>
              <a:t> </a:t>
            </a:r>
            <a:r>
              <a:rPr lang="en-US" dirty="0">
                <a:solidFill>
                  <a:srgbClr val="666600"/>
                </a:solidFill>
              </a:rPr>
              <a:t>;</a:t>
            </a:r>
            <a:r>
              <a:rPr lang="en-US" dirty="0">
                <a:solidFill>
                  <a:srgbClr val="252C33"/>
                </a:solidFill>
              </a:rPr>
              <a:t> </a:t>
            </a:r>
            <a:r>
              <a:rPr lang="en-US" sz="1600" dirty="0">
                <a:solidFill>
                  <a:srgbClr val="880000"/>
                </a:solidFill>
              </a:rPr>
              <a:t>//Decrementing top’s position will detach last element from stack </a:t>
            </a:r>
            <a:endParaRPr lang="en-US" sz="1600" dirty="0" smtClean="0">
              <a:solidFill>
                <a:srgbClr val="880000"/>
              </a:solidFill>
            </a:endParaRPr>
          </a:p>
          <a:p>
            <a:r>
              <a:rPr lang="en-US" dirty="0">
                <a:solidFill>
                  <a:srgbClr val="880000"/>
                </a:solidFill>
              </a:rPr>
              <a:t>	</a:t>
            </a:r>
            <a:r>
              <a:rPr lang="en-US" dirty="0" smtClean="0">
                <a:solidFill>
                  <a:srgbClr val="252C33"/>
                </a:solidFill>
              </a:rPr>
              <a:t>return out;</a:t>
            </a:r>
          </a:p>
          <a:p>
            <a:r>
              <a:rPr lang="en-US" dirty="0" smtClean="0">
                <a:solidFill>
                  <a:srgbClr val="666600"/>
                </a:solidFill>
              </a:rPr>
              <a:t>}</a:t>
            </a:r>
            <a:endParaRPr lang="en-US" dirty="0"/>
          </a:p>
        </p:txBody>
      </p:sp>
    </p:spTree>
    <p:extLst>
      <p:ext uri="{BB962C8B-B14F-4D97-AF65-F5344CB8AC3E}">
        <p14:creationId xmlns:p14="http://schemas.microsoft.com/office/powerpoint/2010/main" val="14469468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smtClean="0">
                <a:latin typeface="Arial" charset="0"/>
                <a:ea typeface="Arial" charset="0"/>
                <a:cs typeface="Arial" charset="0"/>
              </a:rPr>
              <a:t>LinkedList</a:t>
            </a:r>
            <a:r>
              <a:rPr lang="en-US" dirty="0" smtClean="0">
                <a:latin typeface="Arial" charset="0"/>
                <a:ea typeface="Arial" charset="0"/>
                <a:cs typeface="Arial" charset="0"/>
              </a:rPr>
              <a:t> implementation of a Stack</a:t>
            </a:r>
            <a:endParaRPr lang="en-US" dirty="0">
              <a:latin typeface="Arial" charset="0"/>
              <a:ea typeface="Arial" charset="0"/>
              <a:cs typeface="Arial" charset="0"/>
            </a:endParaRPr>
          </a:p>
        </p:txBody>
      </p:sp>
      <p:sp>
        <p:nvSpPr>
          <p:cNvPr id="3" name="TextBox 2"/>
          <p:cNvSpPr txBox="1"/>
          <p:nvPr/>
        </p:nvSpPr>
        <p:spPr>
          <a:xfrm>
            <a:off x="376013" y="3478762"/>
            <a:ext cx="505267" cy="369332"/>
          </a:xfrm>
          <a:prstGeom prst="rect">
            <a:avLst/>
          </a:prstGeom>
          <a:solidFill>
            <a:srgbClr val="FFC000"/>
          </a:solidFill>
        </p:spPr>
        <p:txBody>
          <a:bodyPr wrap="none" rtlCol="0">
            <a:spAutoFit/>
          </a:bodyPr>
          <a:lstStyle/>
          <a:p>
            <a:r>
              <a:rPr lang="en-US" dirty="0" smtClean="0"/>
              <a:t>top</a:t>
            </a:r>
            <a:endParaRPr lang="en-US" dirty="0"/>
          </a:p>
        </p:txBody>
      </p:sp>
      <p:sp>
        <p:nvSpPr>
          <p:cNvPr id="5" name="TextBox 4"/>
          <p:cNvSpPr txBox="1"/>
          <p:nvPr/>
        </p:nvSpPr>
        <p:spPr>
          <a:xfrm>
            <a:off x="5879931" y="2999878"/>
            <a:ext cx="505267" cy="369332"/>
          </a:xfrm>
          <a:prstGeom prst="rect">
            <a:avLst/>
          </a:prstGeom>
          <a:solidFill>
            <a:srgbClr val="FFC000"/>
          </a:solidFill>
        </p:spPr>
        <p:txBody>
          <a:bodyPr wrap="none" rtlCol="0">
            <a:spAutoFit/>
          </a:bodyPr>
          <a:lstStyle/>
          <a:p>
            <a:r>
              <a:rPr lang="en-US" smtClean="0"/>
              <a:t>top</a:t>
            </a:r>
            <a:endParaRPr lang="en-US" dirty="0"/>
          </a:p>
        </p:txBody>
      </p:sp>
      <p:sp>
        <p:nvSpPr>
          <p:cNvPr id="6" name="TextBox 5"/>
          <p:cNvSpPr txBox="1"/>
          <p:nvPr/>
        </p:nvSpPr>
        <p:spPr>
          <a:xfrm>
            <a:off x="1280525" y="5331853"/>
            <a:ext cx="761747" cy="369332"/>
          </a:xfrm>
          <a:prstGeom prst="rect">
            <a:avLst/>
          </a:prstGeom>
          <a:noFill/>
        </p:spPr>
        <p:txBody>
          <a:bodyPr wrap="none" rtlCol="0">
            <a:spAutoFit/>
          </a:bodyPr>
          <a:lstStyle/>
          <a:p>
            <a:r>
              <a:rPr lang="en-US" smtClean="0"/>
              <a:t>Stack</a:t>
            </a:r>
            <a:endParaRPr lang="en-US"/>
          </a:p>
        </p:txBody>
      </p:sp>
      <p:sp>
        <p:nvSpPr>
          <p:cNvPr id="7" name="TextBox 6"/>
          <p:cNvSpPr txBox="1"/>
          <p:nvPr/>
        </p:nvSpPr>
        <p:spPr>
          <a:xfrm>
            <a:off x="6348152" y="5955256"/>
            <a:ext cx="1223412" cy="369332"/>
          </a:xfrm>
          <a:prstGeom prst="rect">
            <a:avLst/>
          </a:prstGeom>
          <a:noFill/>
        </p:spPr>
        <p:txBody>
          <a:bodyPr wrap="none" rtlCol="0">
            <a:spAutoFit/>
          </a:bodyPr>
          <a:lstStyle/>
          <a:p>
            <a:r>
              <a:rPr lang="en-US" dirty="0" err="1" smtClean="0"/>
              <a:t>LinkedList</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292237408"/>
              </p:ext>
            </p:extLst>
          </p:nvPr>
        </p:nvGraphicFramePr>
        <p:xfrm>
          <a:off x="1188161" y="3504841"/>
          <a:ext cx="518272" cy="1097280"/>
        </p:xfrm>
        <a:graphic>
          <a:graphicData uri="http://schemas.openxmlformats.org/drawingml/2006/table">
            <a:tbl>
              <a:tblPr firstRow="1" bandRow="1">
                <a:tableStyleId>{5940675A-B579-460E-94D1-54222C63F5DA}</a:tableStyleId>
              </a:tblPr>
              <a:tblGrid>
                <a:gridCol w="518272"/>
              </a:tblGrid>
              <a:tr h="353042">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1" name="Straight Arrow Connector 10"/>
          <p:cNvCxnSpPr/>
          <p:nvPr/>
        </p:nvCxnSpPr>
        <p:spPr>
          <a:xfrm>
            <a:off x="881280" y="3663428"/>
            <a:ext cx="2618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665057" y="5105185"/>
            <a:ext cx="579550" cy="719636"/>
            <a:chOff x="6658377" y="4612217"/>
            <a:chExt cx="579550" cy="719636"/>
          </a:xfrm>
        </p:grpSpPr>
        <p:sp>
          <p:nvSpPr>
            <p:cNvPr id="12" name="Rectangle 11"/>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a:stCxn id="12" idx="1"/>
              <a:endCxn id="12" idx="3"/>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694188" y="4962521"/>
              <a:ext cx="543739" cy="369332"/>
            </a:xfrm>
            <a:prstGeom prst="rect">
              <a:avLst/>
            </a:prstGeom>
            <a:noFill/>
          </p:spPr>
          <p:txBody>
            <a:bodyPr wrap="none" rtlCol="0">
              <a:spAutoFit/>
            </a:bodyPr>
            <a:lstStyle/>
            <a:p>
              <a:r>
                <a:rPr lang="en-US" dirty="0" smtClean="0"/>
                <a:t>null</a:t>
              </a:r>
              <a:endParaRPr lang="en-US" dirty="0"/>
            </a:p>
          </p:txBody>
        </p:sp>
        <p:sp>
          <p:nvSpPr>
            <p:cNvPr id="16" name="TextBox 15"/>
            <p:cNvSpPr txBox="1"/>
            <p:nvPr/>
          </p:nvSpPr>
          <p:spPr>
            <a:xfrm>
              <a:off x="6694187" y="4612217"/>
              <a:ext cx="312906" cy="369332"/>
            </a:xfrm>
            <a:prstGeom prst="rect">
              <a:avLst/>
            </a:prstGeom>
            <a:noFill/>
          </p:spPr>
          <p:txBody>
            <a:bodyPr wrap="none" rtlCol="0">
              <a:spAutoFit/>
            </a:bodyPr>
            <a:lstStyle/>
            <a:p>
              <a:r>
                <a:rPr lang="en-US" dirty="0" smtClean="0"/>
                <a:t>a</a:t>
              </a:r>
              <a:endParaRPr lang="en-US" dirty="0"/>
            </a:p>
          </p:txBody>
        </p:sp>
      </p:grpSp>
      <p:grpSp>
        <p:nvGrpSpPr>
          <p:cNvPr id="18" name="Group 17"/>
          <p:cNvGrpSpPr/>
          <p:nvPr/>
        </p:nvGrpSpPr>
        <p:grpSpPr>
          <a:xfrm>
            <a:off x="6652177" y="4067151"/>
            <a:ext cx="656494" cy="719636"/>
            <a:chOff x="6658377" y="4612217"/>
            <a:chExt cx="656494" cy="719636"/>
          </a:xfrm>
        </p:grpSpPr>
        <p:sp>
          <p:nvSpPr>
            <p:cNvPr id="19" name="Rectangle 18"/>
            <p:cNvSpPr/>
            <p:nvPr/>
          </p:nvSpPr>
          <p:spPr>
            <a:xfrm>
              <a:off x="6658377" y="4618365"/>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22" name="TextBox 21"/>
            <p:cNvSpPr txBox="1"/>
            <p:nvPr/>
          </p:nvSpPr>
          <p:spPr>
            <a:xfrm>
              <a:off x="6694187" y="4612217"/>
              <a:ext cx="312906" cy="369332"/>
            </a:xfrm>
            <a:prstGeom prst="rect">
              <a:avLst/>
            </a:prstGeom>
            <a:noFill/>
          </p:spPr>
          <p:txBody>
            <a:bodyPr wrap="none" rtlCol="0">
              <a:spAutoFit/>
            </a:bodyPr>
            <a:lstStyle/>
            <a:p>
              <a:r>
                <a:rPr lang="en-US" dirty="0" smtClean="0"/>
                <a:t>b</a:t>
              </a:r>
              <a:endParaRPr lang="en-US" dirty="0"/>
            </a:p>
          </p:txBody>
        </p:sp>
      </p:grpSp>
      <p:grpSp>
        <p:nvGrpSpPr>
          <p:cNvPr id="23" name="Group 22"/>
          <p:cNvGrpSpPr/>
          <p:nvPr/>
        </p:nvGrpSpPr>
        <p:grpSpPr>
          <a:xfrm>
            <a:off x="6652176" y="3004587"/>
            <a:ext cx="656494" cy="719636"/>
            <a:chOff x="6658377" y="4612217"/>
            <a:chExt cx="656494" cy="719636"/>
          </a:xfrm>
        </p:grpSpPr>
        <p:sp>
          <p:nvSpPr>
            <p:cNvPr id="24" name="Rectangle 23"/>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27" name="TextBox 26"/>
            <p:cNvSpPr txBox="1"/>
            <p:nvPr/>
          </p:nvSpPr>
          <p:spPr>
            <a:xfrm>
              <a:off x="6694187" y="4612217"/>
              <a:ext cx="300082" cy="369332"/>
            </a:xfrm>
            <a:prstGeom prst="rect">
              <a:avLst/>
            </a:prstGeom>
            <a:noFill/>
          </p:spPr>
          <p:txBody>
            <a:bodyPr wrap="none" rtlCol="0">
              <a:spAutoFit/>
            </a:bodyPr>
            <a:lstStyle/>
            <a:p>
              <a:r>
                <a:rPr lang="en-US" dirty="0" smtClean="0"/>
                <a:t>c</a:t>
              </a:r>
              <a:endParaRPr lang="en-US" dirty="0"/>
            </a:p>
          </p:txBody>
        </p:sp>
      </p:grpSp>
      <p:grpSp>
        <p:nvGrpSpPr>
          <p:cNvPr id="28" name="Group 27"/>
          <p:cNvGrpSpPr/>
          <p:nvPr/>
        </p:nvGrpSpPr>
        <p:grpSpPr>
          <a:xfrm>
            <a:off x="4571206" y="2943792"/>
            <a:ext cx="579550" cy="719636"/>
            <a:chOff x="6658377" y="4612217"/>
            <a:chExt cx="579550" cy="719636"/>
          </a:xfrm>
        </p:grpSpPr>
        <p:sp>
          <p:nvSpPr>
            <p:cNvPr id="29" name="Rectangle 28"/>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94188" y="4962521"/>
              <a:ext cx="543739" cy="369332"/>
            </a:xfrm>
            <a:prstGeom prst="rect">
              <a:avLst/>
            </a:prstGeom>
            <a:noFill/>
          </p:spPr>
          <p:txBody>
            <a:bodyPr wrap="none" rtlCol="0">
              <a:spAutoFit/>
            </a:bodyPr>
            <a:lstStyle/>
            <a:p>
              <a:r>
                <a:rPr lang="en-US" dirty="0" smtClean="0"/>
                <a:t>null</a:t>
              </a:r>
              <a:endParaRPr lang="en-US" dirty="0"/>
            </a:p>
          </p:txBody>
        </p:sp>
        <p:sp>
          <p:nvSpPr>
            <p:cNvPr id="32" name="TextBox 31"/>
            <p:cNvSpPr txBox="1"/>
            <p:nvPr/>
          </p:nvSpPr>
          <p:spPr>
            <a:xfrm>
              <a:off x="6694187" y="4612217"/>
              <a:ext cx="312906" cy="369332"/>
            </a:xfrm>
            <a:prstGeom prst="rect">
              <a:avLst/>
            </a:prstGeom>
            <a:noFill/>
          </p:spPr>
          <p:txBody>
            <a:bodyPr wrap="none" rtlCol="0">
              <a:spAutoFit/>
            </a:bodyPr>
            <a:lstStyle/>
            <a:p>
              <a:r>
                <a:rPr lang="en-US" dirty="0" smtClean="0"/>
                <a:t>d</a:t>
              </a:r>
              <a:endParaRPr lang="en-US" dirty="0"/>
            </a:p>
          </p:txBody>
        </p:sp>
      </p:grpSp>
      <p:cxnSp>
        <p:nvCxnSpPr>
          <p:cNvPr id="37" name="Straight Arrow Connector 36"/>
          <p:cNvCxnSpPr/>
          <p:nvPr/>
        </p:nvCxnSpPr>
        <p:spPr>
          <a:xfrm>
            <a:off x="6946978" y="3721797"/>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41949" y="4793022"/>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56473" y="2918416"/>
            <a:ext cx="1313180" cy="369332"/>
          </a:xfrm>
          <a:prstGeom prst="rect">
            <a:avLst/>
          </a:prstGeom>
          <a:noFill/>
        </p:spPr>
        <p:txBody>
          <a:bodyPr wrap="none" rtlCol="0">
            <a:spAutoFit/>
          </a:bodyPr>
          <a:lstStyle/>
          <a:p>
            <a:r>
              <a:rPr lang="en-US" dirty="0" err="1" smtClean="0"/>
              <a:t>s.push</a:t>
            </a:r>
            <a:r>
              <a:rPr lang="en-US" dirty="0" smtClean="0"/>
              <a:t>(‘d’) </a:t>
            </a:r>
          </a:p>
        </p:txBody>
      </p:sp>
      <p:cxnSp>
        <p:nvCxnSpPr>
          <p:cNvPr id="40" name="Straight Arrow Connector 39"/>
          <p:cNvCxnSpPr/>
          <p:nvPr/>
        </p:nvCxnSpPr>
        <p:spPr>
          <a:xfrm>
            <a:off x="6390330" y="3168204"/>
            <a:ext cx="2618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011829" y="3829067"/>
            <a:ext cx="3166251" cy="369332"/>
          </a:xfrm>
          <a:prstGeom prst="rect">
            <a:avLst/>
          </a:prstGeom>
          <a:noFill/>
        </p:spPr>
        <p:txBody>
          <a:bodyPr wrap="none" rtlCol="0">
            <a:spAutoFit/>
          </a:bodyPr>
          <a:lstStyle/>
          <a:p>
            <a:r>
              <a:rPr lang="en-US" dirty="0" smtClean="0"/>
              <a:t>Node n </a:t>
            </a:r>
            <a:r>
              <a:rPr lang="en-US" dirty="0"/>
              <a:t>=</a:t>
            </a:r>
            <a:r>
              <a:rPr lang="en-US" dirty="0" smtClean="0"/>
              <a:t> new Node(‘</a:t>
            </a:r>
            <a:r>
              <a:rPr lang="en-US" dirty="0" err="1" smtClean="0"/>
              <a:t>d’,null</a:t>
            </a:r>
            <a:r>
              <a:rPr lang="en-US" dirty="0" smtClean="0"/>
              <a:t>); </a:t>
            </a:r>
          </a:p>
        </p:txBody>
      </p:sp>
    </p:spTree>
    <p:extLst>
      <p:ext uri="{BB962C8B-B14F-4D97-AF65-F5344CB8AC3E}">
        <p14:creationId xmlns:p14="http://schemas.microsoft.com/office/powerpoint/2010/main" val="1474855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smtClean="0">
                <a:latin typeface="Arial" charset="0"/>
                <a:ea typeface="Arial" charset="0"/>
                <a:cs typeface="Arial" charset="0"/>
              </a:rPr>
              <a:t>LinkedList</a:t>
            </a:r>
            <a:r>
              <a:rPr lang="en-US" dirty="0" smtClean="0">
                <a:latin typeface="Arial" charset="0"/>
                <a:ea typeface="Arial" charset="0"/>
                <a:cs typeface="Arial" charset="0"/>
              </a:rPr>
              <a:t> implementation of a Stack</a:t>
            </a:r>
            <a:endParaRPr lang="en-US" dirty="0">
              <a:latin typeface="Arial" charset="0"/>
              <a:ea typeface="Arial" charset="0"/>
              <a:cs typeface="Arial" charset="0"/>
            </a:endParaRPr>
          </a:p>
        </p:txBody>
      </p:sp>
      <p:sp>
        <p:nvSpPr>
          <p:cNvPr id="3" name="TextBox 2"/>
          <p:cNvSpPr txBox="1"/>
          <p:nvPr/>
        </p:nvSpPr>
        <p:spPr>
          <a:xfrm>
            <a:off x="376013" y="3168204"/>
            <a:ext cx="505267" cy="369332"/>
          </a:xfrm>
          <a:prstGeom prst="rect">
            <a:avLst/>
          </a:prstGeom>
          <a:solidFill>
            <a:srgbClr val="FFC000"/>
          </a:solidFill>
        </p:spPr>
        <p:txBody>
          <a:bodyPr wrap="none" rtlCol="0">
            <a:spAutoFit/>
          </a:bodyPr>
          <a:lstStyle/>
          <a:p>
            <a:r>
              <a:rPr lang="en-US" dirty="0" smtClean="0"/>
              <a:t>top</a:t>
            </a:r>
            <a:endParaRPr lang="en-US" dirty="0"/>
          </a:p>
        </p:txBody>
      </p:sp>
      <p:sp>
        <p:nvSpPr>
          <p:cNvPr id="5" name="TextBox 4"/>
          <p:cNvSpPr txBox="1"/>
          <p:nvPr/>
        </p:nvSpPr>
        <p:spPr>
          <a:xfrm>
            <a:off x="5567290" y="3004586"/>
            <a:ext cx="813043" cy="369332"/>
          </a:xfrm>
          <a:prstGeom prst="rect">
            <a:avLst/>
          </a:prstGeom>
          <a:solidFill>
            <a:srgbClr val="FFC000"/>
          </a:solidFill>
        </p:spPr>
        <p:txBody>
          <a:bodyPr wrap="none" rtlCol="0">
            <a:spAutoFit/>
          </a:bodyPr>
          <a:lstStyle/>
          <a:p>
            <a:r>
              <a:rPr lang="en-US" smtClean="0"/>
              <a:t>oldtop</a:t>
            </a:r>
            <a:endParaRPr lang="en-US" dirty="0"/>
          </a:p>
        </p:txBody>
      </p:sp>
      <p:sp>
        <p:nvSpPr>
          <p:cNvPr id="6" name="TextBox 5"/>
          <p:cNvSpPr txBox="1"/>
          <p:nvPr/>
        </p:nvSpPr>
        <p:spPr>
          <a:xfrm>
            <a:off x="1280525" y="5331853"/>
            <a:ext cx="761747" cy="369332"/>
          </a:xfrm>
          <a:prstGeom prst="rect">
            <a:avLst/>
          </a:prstGeom>
          <a:noFill/>
        </p:spPr>
        <p:txBody>
          <a:bodyPr wrap="none" rtlCol="0">
            <a:spAutoFit/>
          </a:bodyPr>
          <a:lstStyle/>
          <a:p>
            <a:r>
              <a:rPr lang="en-US" smtClean="0"/>
              <a:t>Stack</a:t>
            </a:r>
            <a:endParaRPr lang="en-US"/>
          </a:p>
        </p:txBody>
      </p:sp>
      <p:sp>
        <p:nvSpPr>
          <p:cNvPr id="7" name="TextBox 6"/>
          <p:cNvSpPr txBox="1"/>
          <p:nvPr/>
        </p:nvSpPr>
        <p:spPr>
          <a:xfrm>
            <a:off x="6348152" y="5955256"/>
            <a:ext cx="1223412" cy="369332"/>
          </a:xfrm>
          <a:prstGeom prst="rect">
            <a:avLst/>
          </a:prstGeom>
          <a:noFill/>
        </p:spPr>
        <p:txBody>
          <a:bodyPr wrap="none" rtlCol="0">
            <a:spAutoFit/>
          </a:bodyPr>
          <a:lstStyle/>
          <a:p>
            <a:r>
              <a:rPr lang="en-US" dirty="0" err="1" smtClean="0"/>
              <a:t>LinkedList</a:t>
            </a:r>
            <a:endParaRPr lang="en-US" dirty="0"/>
          </a:p>
        </p:txBody>
      </p:sp>
      <p:graphicFrame>
        <p:nvGraphicFramePr>
          <p:cNvPr id="9" name="Table 8"/>
          <p:cNvGraphicFramePr>
            <a:graphicFrameLocks noGrp="1"/>
          </p:cNvGraphicFramePr>
          <p:nvPr/>
        </p:nvGraphicFramePr>
        <p:xfrm>
          <a:off x="1143126" y="3168204"/>
          <a:ext cx="518272" cy="1463040"/>
        </p:xfrm>
        <a:graphic>
          <a:graphicData uri="http://schemas.openxmlformats.org/drawingml/2006/table">
            <a:tbl>
              <a:tblPr firstRow="1" bandRow="1">
                <a:tableStyleId>{5940675A-B579-460E-94D1-54222C63F5DA}</a:tableStyleId>
              </a:tblPr>
              <a:tblGrid>
                <a:gridCol w="518272"/>
              </a:tblGrid>
              <a:tr h="353042">
                <a:tc>
                  <a:txBody>
                    <a:bodyPr/>
                    <a:lstStyle/>
                    <a:p>
                      <a:r>
                        <a:rPr lang="en-US" dirty="0" smtClean="0"/>
                        <a:t>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1" name="Straight Arrow Connector 10"/>
          <p:cNvCxnSpPr/>
          <p:nvPr/>
        </p:nvCxnSpPr>
        <p:spPr>
          <a:xfrm>
            <a:off x="881280" y="3352870"/>
            <a:ext cx="2618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665057" y="5105185"/>
            <a:ext cx="579550" cy="719636"/>
            <a:chOff x="6658377" y="4612217"/>
            <a:chExt cx="579550" cy="719636"/>
          </a:xfrm>
        </p:grpSpPr>
        <p:sp>
          <p:nvSpPr>
            <p:cNvPr id="12" name="Rectangle 11"/>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a:stCxn id="12" idx="1"/>
              <a:endCxn id="12" idx="3"/>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694188" y="4962521"/>
              <a:ext cx="543739" cy="369332"/>
            </a:xfrm>
            <a:prstGeom prst="rect">
              <a:avLst/>
            </a:prstGeom>
            <a:noFill/>
          </p:spPr>
          <p:txBody>
            <a:bodyPr wrap="none" rtlCol="0">
              <a:spAutoFit/>
            </a:bodyPr>
            <a:lstStyle/>
            <a:p>
              <a:r>
                <a:rPr lang="en-US" dirty="0" smtClean="0"/>
                <a:t>null</a:t>
              </a:r>
              <a:endParaRPr lang="en-US" dirty="0"/>
            </a:p>
          </p:txBody>
        </p:sp>
        <p:sp>
          <p:nvSpPr>
            <p:cNvPr id="16" name="TextBox 15"/>
            <p:cNvSpPr txBox="1"/>
            <p:nvPr/>
          </p:nvSpPr>
          <p:spPr>
            <a:xfrm>
              <a:off x="6694187" y="4612217"/>
              <a:ext cx="312906" cy="369332"/>
            </a:xfrm>
            <a:prstGeom prst="rect">
              <a:avLst/>
            </a:prstGeom>
            <a:noFill/>
          </p:spPr>
          <p:txBody>
            <a:bodyPr wrap="none" rtlCol="0">
              <a:spAutoFit/>
            </a:bodyPr>
            <a:lstStyle/>
            <a:p>
              <a:r>
                <a:rPr lang="en-US" dirty="0" smtClean="0"/>
                <a:t>a</a:t>
              </a:r>
              <a:endParaRPr lang="en-US" dirty="0"/>
            </a:p>
          </p:txBody>
        </p:sp>
      </p:grpSp>
      <p:grpSp>
        <p:nvGrpSpPr>
          <p:cNvPr id="18" name="Group 17"/>
          <p:cNvGrpSpPr/>
          <p:nvPr/>
        </p:nvGrpSpPr>
        <p:grpSpPr>
          <a:xfrm>
            <a:off x="6652177" y="4067151"/>
            <a:ext cx="656494" cy="719636"/>
            <a:chOff x="6658377" y="4612217"/>
            <a:chExt cx="656494" cy="719636"/>
          </a:xfrm>
        </p:grpSpPr>
        <p:sp>
          <p:nvSpPr>
            <p:cNvPr id="19" name="Rectangle 18"/>
            <p:cNvSpPr/>
            <p:nvPr/>
          </p:nvSpPr>
          <p:spPr>
            <a:xfrm>
              <a:off x="6658377" y="4618365"/>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22" name="TextBox 21"/>
            <p:cNvSpPr txBox="1"/>
            <p:nvPr/>
          </p:nvSpPr>
          <p:spPr>
            <a:xfrm>
              <a:off x="6694187" y="4612217"/>
              <a:ext cx="312906" cy="369332"/>
            </a:xfrm>
            <a:prstGeom prst="rect">
              <a:avLst/>
            </a:prstGeom>
            <a:noFill/>
          </p:spPr>
          <p:txBody>
            <a:bodyPr wrap="none" rtlCol="0">
              <a:spAutoFit/>
            </a:bodyPr>
            <a:lstStyle/>
            <a:p>
              <a:r>
                <a:rPr lang="en-US" dirty="0" smtClean="0"/>
                <a:t>b</a:t>
              </a:r>
              <a:endParaRPr lang="en-US" dirty="0"/>
            </a:p>
          </p:txBody>
        </p:sp>
      </p:grpSp>
      <p:grpSp>
        <p:nvGrpSpPr>
          <p:cNvPr id="23" name="Group 22"/>
          <p:cNvGrpSpPr/>
          <p:nvPr/>
        </p:nvGrpSpPr>
        <p:grpSpPr>
          <a:xfrm>
            <a:off x="6652176" y="3004587"/>
            <a:ext cx="656494" cy="719636"/>
            <a:chOff x="6658377" y="4612217"/>
            <a:chExt cx="656494" cy="719636"/>
          </a:xfrm>
        </p:grpSpPr>
        <p:sp>
          <p:nvSpPr>
            <p:cNvPr id="24" name="Rectangle 23"/>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27" name="TextBox 26"/>
            <p:cNvSpPr txBox="1"/>
            <p:nvPr/>
          </p:nvSpPr>
          <p:spPr>
            <a:xfrm>
              <a:off x="6694187" y="4612217"/>
              <a:ext cx="300082" cy="369332"/>
            </a:xfrm>
            <a:prstGeom prst="rect">
              <a:avLst/>
            </a:prstGeom>
            <a:noFill/>
          </p:spPr>
          <p:txBody>
            <a:bodyPr wrap="none" rtlCol="0">
              <a:spAutoFit/>
            </a:bodyPr>
            <a:lstStyle/>
            <a:p>
              <a:r>
                <a:rPr lang="en-US" dirty="0" smtClean="0"/>
                <a:t>c</a:t>
              </a:r>
              <a:endParaRPr lang="en-US" dirty="0"/>
            </a:p>
          </p:txBody>
        </p:sp>
      </p:grpSp>
      <p:grpSp>
        <p:nvGrpSpPr>
          <p:cNvPr id="28" name="Group 27"/>
          <p:cNvGrpSpPr/>
          <p:nvPr/>
        </p:nvGrpSpPr>
        <p:grpSpPr>
          <a:xfrm>
            <a:off x="6682962" y="1898585"/>
            <a:ext cx="656494" cy="719636"/>
            <a:chOff x="6658377" y="4612217"/>
            <a:chExt cx="656494" cy="719636"/>
          </a:xfrm>
        </p:grpSpPr>
        <p:sp>
          <p:nvSpPr>
            <p:cNvPr id="29" name="Rectangle 28"/>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32" name="TextBox 31"/>
            <p:cNvSpPr txBox="1"/>
            <p:nvPr/>
          </p:nvSpPr>
          <p:spPr>
            <a:xfrm>
              <a:off x="6694187" y="4612217"/>
              <a:ext cx="312906" cy="369332"/>
            </a:xfrm>
            <a:prstGeom prst="rect">
              <a:avLst/>
            </a:prstGeom>
            <a:noFill/>
          </p:spPr>
          <p:txBody>
            <a:bodyPr wrap="none" rtlCol="0">
              <a:spAutoFit/>
            </a:bodyPr>
            <a:lstStyle/>
            <a:p>
              <a:r>
                <a:rPr lang="en-US" dirty="0" smtClean="0"/>
                <a:t>d</a:t>
              </a:r>
              <a:endParaRPr lang="en-US" dirty="0"/>
            </a:p>
          </p:txBody>
        </p:sp>
      </p:grpSp>
      <p:cxnSp>
        <p:nvCxnSpPr>
          <p:cNvPr id="37" name="Straight Arrow Connector 36"/>
          <p:cNvCxnSpPr/>
          <p:nvPr/>
        </p:nvCxnSpPr>
        <p:spPr>
          <a:xfrm>
            <a:off x="6946978" y="3721797"/>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41949" y="4793022"/>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390330" y="3168204"/>
            <a:ext cx="2618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41627" y="1984040"/>
            <a:ext cx="505267" cy="369332"/>
          </a:xfrm>
          <a:prstGeom prst="rect">
            <a:avLst/>
          </a:prstGeom>
          <a:solidFill>
            <a:srgbClr val="FFC000"/>
          </a:solidFill>
        </p:spPr>
        <p:txBody>
          <a:bodyPr wrap="none" rtlCol="0">
            <a:spAutoFit/>
          </a:bodyPr>
          <a:lstStyle/>
          <a:p>
            <a:r>
              <a:rPr lang="en-US" dirty="0" smtClean="0"/>
              <a:t>top</a:t>
            </a:r>
            <a:endParaRPr lang="en-US" dirty="0"/>
          </a:p>
        </p:txBody>
      </p:sp>
      <p:cxnSp>
        <p:nvCxnSpPr>
          <p:cNvPr id="34" name="Straight Arrow Connector 33"/>
          <p:cNvCxnSpPr/>
          <p:nvPr/>
        </p:nvCxnSpPr>
        <p:spPr>
          <a:xfrm>
            <a:off x="6941948" y="2665024"/>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011829" y="3829067"/>
            <a:ext cx="3102131" cy="1200329"/>
          </a:xfrm>
          <a:prstGeom prst="rect">
            <a:avLst/>
          </a:prstGeom>
          <a:noFill/>
        </p:spPr>
        <p:txBody>
          <a:bodyPr wrap="none" rtlCol="0">
            <a:spAutoFit/>
          </a:bodyPr>
          <a:lstStyle/>
          <a:p>
            <a:r>
              <a:rPr lang="en-US" dirty="0" smtClean="0"/>
              <a:t>Node n </a:t>
            </a:r>
            <a:r>
              <a:rPr lang="en-US" dirty="0"/>
              <a:t>=</a:t>
            </a:r>
            <a:r>
              <a:rPr lang="en-US" dirty="0" smtClean="0"/>
              <a:t> new Node(‘</a:t>
            </a:r>
            <a:r>
              <a:rPr lang="en-US" dirty="0" err="1" smtClean="0"/>
              <a:t>d’,null</a:t>
            </a:r>
            <a:r>
              <a:rPr lang="en-US" dirty="0" smtClean="0"/>
              <a:t>);</a:t>
            </a:r>
          </a:p>
          <a:p>
            <a:r>
              <a:rPr lang="en-US" dirty="0" smtClean="0"/>
              <a:t>Node </a:t>
            </a:r>
            <a:r>
              <a:rPr lang="en-US" dirty="0" err="1" smtClean="0"/>
              <a:t>oldTop</a:t>
            </a:r>
            <a:r>
              <a:rPr lang="en-US" dirty="0" smtClean="0"/>
              <a:t> = top; </a:t>
            </a:r>
          </a:p>
          <a:p>
            <a:r>
              <a:rPr lang="en-US" dirty="0"/>
              <a:t>t</a:t>
            </a:r>
            <a:r>
              <a:rPr lang="en-US" dirty="0" smtClean="0"/>
              <a:t>op=n;</a:t>
            </a:r>
          </a:p>
          <a:p>
            <a:r>
              <a:rPr lang="en-US" dirty="0" err="1"/>
              <a:t>t</a:t>
            </a:r>
            <a:r>
              <a:rPr lang="en-US" dirty="0" err="1" smtClean="0"/>
              <a:t>op.setNext</a:t>
            </a:r>
            <a:r>
              <a:rPr lang="en-US" dirty="0" smtClean="0"/>
              <a:t>(</a:t>
            </a:r>
            <a:r>
              <a:rPr lang="en-US" dirty="0" err="1" smtClean="0"/>
              <a:t>oldTop</a:t>
            </a:r>
            <a:r>
              <a:rPr lang="en-US" dirty="0" smtClean="0"/>
              <a:t>);  </a:t>
            </a:r>
          </a:p>
        </p:txBody>
      </p:sp>
      <p:cxnSp>
        <p:nvCxnSpPr>
          <p:cNvPr id="41" name="Straight Arrow Connector 40"/>
          <p:cNvCxnSpPr/>
          <p:nvPr/>
        </p:nvCxnSpPr>
        <p:spPr>
          <a:xfrm>
            <a:off x="6346894" y="2097111"/>
            <a:ext cx="2618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23935" y="2467595"/>
            <a:ext cx="1313180" cy="369332"/>
          </a:xfrm>
          <a:prstGeom prst="rect">
            <a:avLst/>
          </a:prstGeom>
          <a:noFill/>
        </p:spPr>
        <p:txBody>
          <a:bodyPr wrap="none" rtlCol="0">
            <a:spAutoFit/>
          </a:bodyPr>
          <a:lstStyle/>
          <a:p>
            <a:r>
              <a:rPr lang="en-US" dirty="0" err="1" smtClean="0"/>
              <a:t>s.push</a:t>
            </a:r>
            <a:r>
              <a:rPr lang="en-US" dirty="0" smtClean="0"/>
              <a:t>(‘d’) </a:t>
            </a:r>
          </a:p>
        </p:txBody>
      </p:sp>
    </p:spTree>
    <p:extLst>
      <p:ext uri="{BB962C8B-B14F-4D97-AF65-F5344CB8AC3E}">
        <p14:creationId xmlns:p14="http://schemas.microsoft.com/office/powerpoint/2010/main" val="7841525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smtClean="0">
                <a:latin typeface="Arial" charset="0"/>
                <a:ea typeface="Arial" charset="0"/>
                <a:cs typeface="Arial" charset="0"/>
              </a:rPr>
              <a:t>LinkedList</a:t>
            </a:r>
            <a:r>
              <a:rPr lang="en-US" dirty="0" smtClean="0">
                <a:latin typeface="Arial" charset="0"/>
                <a:ea typeface="Arial" charset="0"/>
                <a:cs typeface="Arial" charset="0"/>
              </a:rPr>
              <a:t> implementation of a Stack</a:t>
            </a:r>
            <a:endParaRPr lang="en-US" dirty="0">
              <a:latin typeface="Arial" charset="0"/>
              <a:ea typeface="Arial" charset="0"/>
              <a:cs typeface="Arial" charset="0"/>
            </a:endParaRPr>
          </a:p>
        </p:txBody>
      </p:sp>
      <p:sp>
        <p:nvSpPr>
          <p:cNvPr id="3" name="TextBox 2"/>
          <p:cNvSpPr txBox="1"/>
          <p:nvPr/>
        </p:nvSpPr>
        <p:spPr>
          <a:xfrm>
            <a:off x="376013" y="3168204"/>
            <a:ext cx="505267" cy="369332"/>
          </a:xfrm>
          <a:prstGeom prst="rect">
            <a:avLst/>
          </a:prstGeom>
          <a:solidFill>
            <a:srgbClr val="FFC000"/>
          </a:solidFill>
        </p:spPr>
        <p:txBody>
          <a:bodyPr wrap="none" rtlCol="0">
            <a:spAutoFit/>
          </a:bodyPr>
          <a:lstStyle/>
          <a:p>
            <a:r>
              <a:rPr lang="en-US" dirty="0" smtClean="0"/>
              <a:t>top</a:t>
            </a:r>
            <a:endParaRPr lang="en-US" dirty="0"/>
          </a:p>
        </p:txBody>
      </p:sp>
      <p:sp>
        <p:nvSpPr>
          <p:cNvPr id="6" name="TextBox 5"/>
          <p:cNvSpPr txBox="1"/>
          <p:nvPr/>
        </p:nvSpPr>
        <p:spPr>
          <a:xfrm>
            <a:off x="1280525" y="5331853"/>
            <a:ext cx="761747" cy="369332"/>
          </a:xfrm>
          <a:prstGeom prst="rect">
            <a:avLst/>
          </a:prstGeom>
          <a:noFill/>
        </p:spPr>
        <p:txBody>
          <a:bodyPr wrap="none" rtlCol="0">
            <a:spAutoFit/>
          </a:bodyPr>
          <a:lstStyle/>
          <a:p>
            <a:r>
              <a:rPr lang="en-US" smtClean="0"/>
              <a:t>Stack</a:t>
            </a:r>
            <a:endParaRPr lang="en-US"/>
          </a:p>
        </p:txBody>
      </p:sp>
      <p:sp>
        <p:nvSpPr>
          <p:cNvPr id="7" name="TextBox 6"/>
          <p:cNvSpPr txBox="1"/>
          <p:nvPr/>
        </p:nvSpPr>
        <p:spPr>
          <a:xfrm>
            <a:off x="6348152" y="5955256"/>
            <a:ext cx="1223412" cy="369332"/>
          </a:xfrm>
          <a:prstGeom prst="rect">
            <a:avLst/>
          </a:prstGeom>
          <a:noFill/>
        </p:spPr>
        <p:txBody>
          <a:bodyPr wrap="none" rtlCol="0">
            <a:spAutoFit/>
          </a:bodyPr>
          <a:lstStyle/>
          <a:p>
            <a:r>
              <a:rPr lang="en-US" dirty="0" err="1" smtClean="0"/>
              <a:t>LinkedList</a:t>
            </a:r>
            <a:endParaRPr lang="en-US" dirty="0"/>
          </a:p>
        </p:txBody>
      </p:sp>
      <p:graphicFrame>
        <p:nvGraphicFramePr>
          <p:cNvPr id="9" name="Table 8"/>
          <p:cNvGraphicFramePr>
            <a:graphicFrameLocks noGrp="1"/>
          </p:cNvGraphicFramePr>
          <p:nvPr/>
        </p:nvGraphicFramePr>
        <p:xfrm>
          <a:off x="1143126" y="3168204"/>
          <a:ext cx="518272" cy="1463040"/>
        </p:xfrm>
        <a:graphic>
          <a:graphicData uri="http://schemas.openxmlformats.org/drawingml/2006/table">
            <a:tbl>
              <a:tblPr firstRow="1" bandRow="1">
                <a:tableStyleId>{5940675A-B579-460E-94D1-54222C63F5DA}</a:tableStyleId>
              </a:tblPr>
              <a:tblGrid>
                <a:gridCol w="518272"/>
              </a:tblGrid>
              <a:tr h="353042">
                <a:tc>
                  <a:txBody>
                    <a:bodyPr/>
                    <a:lstStyle/>
                    <a:p>
                      <a:r>
                        <a:rPr lang="en-US" dirty="0" smtClean="0"/>
                        <a:t>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1" name="Straight Arrow Connector 10"/>
          <p:cNvCxnSpPr/>
          <p:nvPr/>
        </p:nvCxnSpPr>
        <p:spPr>
          <a:xfrm>
            <a:off x="881280" y="3352870"/>
            <a:ext cx="2618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665057" y="5105185"/>
            <a:ext cx="579550" cy="719636"/>
            <a:chOff x="6658377" y="4612217"/>
            <a:chExt cx="579550" cy="719636"/>
          </a:xfrm>
        </p:grpSpPr>
        <p:sp>
          <p:nvSpPr>
            <p:cNvPr id="12" name="Rectangle 11"/>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a:stCxn id="12" idx="1"/>
              <a:endCxn id="12" idx="3"/>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694188" y="4962521"/>
              <a:ext cx="543739" cy="369332"/>
            </a:xfrm>
            <a:prstGeom prst="rect">
              <a:avLst/>
            </a:prstGeom>
            <a:noFill/>
          </p:spPr>
          <p:txBody>
            <a:bodyPr wrap="none" rtlCol="0">
              <a:spAutoFit/>
            </a:bodyPr>
            <a:lstStyle/>
            <a:p>
              <a:r>
                <a:rPr lang="en-US" dirty="0" smtClean="0"/>
                <a:t>null</a:t>
              </a:r>
              <a:endParaRPr lang="en-US" dirty="0"/>
            </a:p>
          </p:txBody>
        </p:sp>
        <p:sp>
          <p:nvSpPr>
            <p:cNvPr id="16" name="TextBox 15"/>
            <p:cNvSpPr txBox="1"/>
            <p:nvPr/>
          </p:nvSpPr>
          <p:spPr>
            <a:xfrm>
              <a:off x="6694187" y="4612217"/>
              <a:ext cx="312906" cy="369332"/>
            </a:xfrm>
            <a:prstGeom prst="rect">
              <a:avLst/>
            </a:prstGeom>
            <a:noFill/>
          </p:spPr>
          <p:txBody>
            <a:bodyPr wrap="none" rtlCol="0">
              <a:spAutoFit/>
            </a:bodyPr>
            <a:lstStyle/>
            <a:p>
              <a:r>
                <a:rPr lang="en-US" dirty="0" smtClean="0"/>
                <a:t>a</a:t>
              </a:r>
              <a:endParaRPr lang="en-US" dirty="0"/>
            </a:p>
          </p:txBody>
        </p:sp>
      </p:grpSp>
      <p:grpSp>
        <p:nvGrpSpPr>
          <p:cNvPr id="18" name="Group 17"/>
          <p:cNvGrpSpPr/>
          <p:nvPr/>
        </p:nvGrpSpPr>
        <p:grpSpPr>
          <a:xfrm>
            <a:off x="6652177" y="4067151"/>
            <a:ext cx="656494" cy="719636"/>
            <a:chOff x="6658377" y="4612217"/>
            <a:chExt cx="656494" cy="719636"/>
          </a:xfrm>
        </p:grpSpPr>
        <p:sp>
          <p:nvSpPr>
            <p:cNvPr id="19" name="Rectangle 18"/>
            <p:cNvSpPr/>
            <p:nvPr/>
          </p:nvSpPr>
          <p:spPr>
            <a:xfrm>
              <a:off x="6658377" y="4618365"/>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22" name="TextBox 21"/>
            <p:cNvSpPr txBox="1"/>
            <p:nvPr/>
          </p:nvSpPr>
          <p:spPr>
            <a:xfrm>
              <a:off x="6694187" y="4612217"/>
              <a:ext cx="312906" cy="369332"/>
            </a:xfrm>
            <a:prstGeom prst="rect">
              <a:avLst/>
            </a:prstGeom>
            <a:noFill/>
          </p:spPr>
          <p:txBody>
            <a:bodyPr wrap="none" rtlCol="0">
              <a:spAutoFit/>
            </a:bodyPr>
            <a:lstStyle/>
            <a:p>
              <a:r>
                <a:rPr lang="en-US" dirty="0" smtClean="0"/>
                <a:t>b</a:t>
              </a:r>
              <a:endParaRPr lang="en-US" dirty="0"/>
            </a:p>
          </p:txBody>
        </p:sp>
      </p:grpSp>
      <p:grpSp>
        <p:nvGrpSpPr>
          <p:cNvPr id="23" name="Group 22"/>
          <p:cNvGrpSpPr/>
          <p:nvPr/>
        </p:nvGrpSpPr>
        <p:grpSpPr>
          <a:xfrm>
            <a:off x="6652176" y="3004587"/>
            <a:ext cx="656494" cy="719636"/>
            <a:chOff x="6658377" y="4612217"/>
            <a:chExt cx="656494" cy="719636"/>
          </a:xfrm>
        </p:grpSpPr>
        <p:sp>
          <p:nvSpPr>
            <p:cNvPr id="24" name="Rectangle 23"/>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27" name="TextBox 26"/>
            <p:cNvSpPr txBox="1"/>
            <p:nvPr/>
          </p:nvSpPr>
          <p:spPr>
            <a:xfrm>
              <a:off x="6694187" y="4612217"/>
              <a:ext cx="300082" cy="369332"/>
            </a:xfrm>
            <a:prstGeom prst="rect">
              <a:avLst/>
            </a:prstGeom>
            <a:noFill/>
          </p:spPr>
          <p:txBody>
            <a:bodyPr wrap="none" rtlCol="0">
              <a:spAutoFit/>
            </a:bodyPr>
            <a:lstStyle/>
            <a:p>
              <a:r>
                <a:rPr lang="en-US" dirty="0" smtClean="0"/>
                <a:t>c</a:t>
              </a:r>
              <a:endParaRPr lang="en-US" dirty="0"/>
            </a:p>
          </p:txBody>
        </p:sp>
      </p:grpSp>
      <p:grpSp>
        <p:nvGrpSpPr>
          <p:cNvPr id="28" name="Group 27"/>
          <p:cNvGrpSpPr/>
          <p:nvPr/>
        </p:nvGrpSpPr>
        <p:grpSpPr>
          <a:xfrm>
            <a:off x="6682962" y="1898585"/>
            <a:ext cx="656494" cy="719636"/>
            <a:chOff x="6658377" y="4612217"/>
            <a:chExt cx="656494" cy="719636"/>
          </a:xfrm>
        </p:grpSpPr>
        <p:sp>
          <p:nvSpPr>
            <p:cNvPr id="29" name="Rectangle 28"/>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32" name="TextBox 31"/>
            <p:cNvSpPr txBox="1"/>
            <p:nvPr/>
          </p:nvSpPr>
          <p:spPr>
            <a:xfrm>
              <a:off x="6694187" y="4612217"/>
              <a:ext cx="312906" cy="369332"/>
            </a:xfrm>
            <a:prstGeom prst="rect">
              <a:avLst/>
            </a:prstGeom>
            <a:noFill/>
          </p:spPr>
          <p:txBody>
            <a:bodyPr wrap="none" rtlCol="0">
              <a:spAutoFit/>
            </a:bodyPr>
            <a:lstStyle/>
            <a:p>
              <a:r>
                <a:rPr lang="en-US" dirty="0" smtClean="0"/>
                <a:t>d</a:t>
              </a:r>
              <a:endParaRPr lang="en-US" dirty="0"/>
            </a:p>
          </p:txBody>
        </p:sp>
      </p:grpSp>
      <p:cxnSp>
        <p:nvCxnSpPr>
          <p:cNvPr id="37" name="Straight Arrow Connector 36"/>
          <p:cNvCxnSpPr/>
          <p:nvPr/>
        </p:nvCxnSpPr>
        <p:spPr>
          <a:xfrm>
            <a:off x="6946978" y="3721797"/>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41949" y="4793022"/>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841627" y="1984040"/>
            <a:ext cx="505267" cy="369332"/>
          </a:xfrm>
          <a:prstGeom prst="rect">
            <a:avLst/>
          </a:prstGeom>
          <a:solidFill>
            <a:srgbClr val="FFC000"/>
          </a:solidFill>
        </p:spPr>
        <p:txBody>
          <a:bodyPr wrap="none" rtlCol="0">
            <a:spAutoFit/>
          </a:bodyPr>
          <a:lstStyle/>
          <a:p>
            <a:r>
              <a:rPr lang="en-US" dirty="0" smtClean="0"/>
              <a:t>top</a:t>
            </a:r>
            <a:endParaRPr lang="en-US" dirty="0"/>
          </a:p>
        </p:txBody>
      </p:sp>
      <p:cxnSp>
        <p:nvCxnSpPr>
          <p:cNvPr id="34" name="Straight Arrow Connector 33"/>
          <p:cNvCxnSpPr/>
          <p:nvPr/>
        </p:nvCxnSpPr>
        <p:spPr>
          <a:xfrm>
            <a:off x="6941948" y="2665024"/>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011829" y="3829067"/>
            <a:ext cx="3102131" cy="1200329"/>
          </a:xfrm>
          <a:prstGeom prst="rect">
            <a:avLst/>
          </a:prstGeom>
          <a:noFill/>
        </p:spPr>
        <p:txBody>
          <a:bodyPr wrap="none" rtlCol="0">
            <a:spAutoFit/>
          </a:bodyPr>
          <a:lstStyle/>
          <a:p>
            <a:r>
              <a:rPr lang="en-US" dirty="0"/>
              <a:t>Node n = new Node</a:t>
            </a:r>
            <a:r>
              <a:rPr lang="en-US" dirty="0" smtClean="0"/>
              <a:t>(‘</a:t>
            </a:r>
            <a:r>
              <a:rPr lang="en-US" dirty="0" err="1" smtClean="0"/>
              <a:t>d’,null</a:t>
            </a:r>
            <a:r>
              <a:rPr lang="en-US" dirty="0" smtClean="0"/>
              <a:t>);</a:t>
            </a:r>
            <a:endParaRPr lang="en-US" dirty="0"/>
          </a:p>
          <a:p>
            <a:r>
              <a:rPr lang="en-US" dirty="0"/>
              <a:t>Node </a:t>
            </a:r>
            <a:r>
              <a:rPr lang="en-US" dirty="0" err="1"/>
              <a:t>oldTop</a:t>
            </a:r>
            <a:r>
              <a:rPr lang="en-US" dirty="0"/>
              <a:t> = top; </a:t>
            </a:r>
          </a:p>
          <a:p>
            <a:r>
              <a:rPr lang="en-US" dirty="0"/>
              <a:t>top=n;</a:t>
            </a:r>
          </a:p>
          <a:p>
            <a:r>
              <a:rPr lang="en-US" dirty="0" err="1"/>
              <a:t>top.setNext</a:t>
            </a:r>
            <a:r>
              <a:rPr lang="en-US" dirty="0"/>
              <a:t>(</a:t>
            </a:r>
            <a:r>
              <a:rPr lang="en-US" dirty="0" err="1"/>
              <a:t>oldTop</a:t>
            </a:r>
            <a:r>
              <a:rPr lang="en-US" dirty="0"/>
              <a:t>);  </a:t>
            </a:r>
          </a:p>
        </p:txBody>
      </p:sp>
      <p:cxnSp>
        <p:nvCxnSpPr>
          <p:cNvPr id="42" name="Straight Arrow Connector 41"/>
          <p:cNvCxnSpPr/>
          <p:nvPr/>
        </p:nvCxnSpPr>
        <p:spPr>
          <a:xfrm>
            <a:off x="6346894" y="2097111"/>
            <a:ext cx="2618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623935" y="2467595"/>
            <a:ext cx="1313180" cy="369332"/>
          </a:xfrm>
          <a:prstGeom prst="rect">
            <a:avLst/>
          </a:prstGeom>
          <a:noFill/>
        </p:spPr>
        <p:txBody>
          <a:bodyPr wrap="none" rtlCol="0">
            <a:spAutoFit/>
          </a:bodyPr>
          <a:lstStyle/>
          <a:p>
            <a:r>
              <a:rPr lang="en-US" dirty="0" err="1" smtClean="0"/>
              <a:t>s.push</a:t>
            </a:r>
            <a:r>
              <a:rPr lang="en-US" dirty="0" smtClean="0"/>
              <a:t>(‘d’) </a:t>
            </a:r>
          </a:p>
        </p:txBody>
      </p:sp>
    </p:spTree>
    <p:extLst>
      <p:ext uri="{BB962C8B-B14F-4D97-AF65-F5344CB8AC3E}">
        <p14:creationId xmlns:p14="http://schemas.microsoft.com/office/powerpoint/2010/main" val="13663636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dirty="0" smtClean="0">
                <a:latin typeface="Arial" charset="0"/>
                <a:ea typeface="Arial" charset="0"/>
                <a:cs typeface="Arial" charset="0"/>
              </a:rPr>
              <a:t>Recap: </a:t>
            </a:r>
            <a:r>
              <a:rPr lang="en-US" sz="4000" dirty="0" err="1" smtClean="0">
                <a:latin typeface="Arial" charset="0"/>
                <a:ea typeface="Arial" charset="0"/>
                <a:cs typeface="Arial" charset="0"/>
              </a:rPr>
              <a:t>LinkedList</a:t>
            </a:r>
            <a:endParaRPr lang="en-US" sz="4000" dirty="0">
              <a:latin typeface="Arial" charset="0"/>
              <a:ea typeface="Arial" charset="0"/>
              <a:cs typeface="Arial" charset="0"/>
            </a:endParaRPr>
          </a:p>
        </p:txBody>
      </p:sp>
      <p:sp>
        <p:nvSpPr>
          <p:cNvPr id="3" name="Content Placeholder 2"/>
          <p:cNvSpPr>
            <a:spLocks noGrp="1"/>
          </p:cNvSpPr>
          <p:nvPr>
            <p:ph idx="1"/>
          </p:nvPr>
        </p:nvSpPr>
        <p:spPr/>
        <p:txBody>
          <a:bodyPr>
            <a:normAutofit fontScale="92500" lnSpcReduction="10000"/>
          </a:bodyPr>
          <a:lstStyle/>
          <a:p>
            <a:r>
              <a:rPr lang="en-US" dirty="0" smtClean="0"/>
              <a:t>Chain of linked nodes</a:t>
            </a:r>
          </a:p>
          <a:p>
            <a:r>
              <a:rPr lang="en-US" dirty="0" smtClean="0"/>
              <a:t>Flexibility and extensibility in size (dynamic size) </a:t>
            </a:r>
          </a:p>
          <a:p>
            <a:r>
              <a:rPr lang="en-US" dirty="0" smtClean="0"/>
              <a:t>Linear data structure</a:t>
            </a:r>
          </a:p>
          <a:p>
            <a:r>
              <a:rPr lang="en-US" dirty="0" smtClean="0"/>
              <a:t>Each node is a separate object</a:t>
            </a:r>
          </a:p>
          <a:p>
            <a:r>
              <a:rPr lang="en-US" dirty="0" smtClean="0"/>
              <a:t>Ease of insertion and deletion</a:t>
            </a:r>
          </a:p>
          <a:p>
            <a:r>
              <a:rPr lang="en-US" dirty="0" smtClean="0"/>
              <a:t>No support for random access</a:t>
            </a:r>
          </a:p>
          <a:p>
            <a:r>
              <a:rPr lang="en-US" dirty="0" smtClean="0"/>
              <a:t>Extra memory pointer required for each element of the list</a:t>
            </a:r>
          </a:p>
          <a:p>
            <a:endParaRPr lang="en-US" dirty="0"/>
          </a:p>
        </p:txBody>
      </p:sp>
    </p:spTree>
    <p:extLst>
      <p:ext uri="{BB962C8B-B14F-4D97-AF65-F5344CB8AC3E}">
        <p14:creationId xmlns:p14="http://schemas.microsoft.com/office/powerpoint/2010/main" val="6652847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smtClean="0">
                <a:latin typeface="Arial" charset="0"/>
                <a:ea typeface="Arial" charset="0"/>
                <a:cs typeface="Arial" charset="0"/>
              </a:rPr>
              <a:t>LinkedList</a:t>
            </a:r>
            <a:r>
              <a:rPr lang="en-US" dirty="0" smtClean="0">
                <a:latin typeface="Arial" charset="0"/>
                <a:ea typeface="Arial" charset="0"/>
                <a:cs typeface="Arial" charset="0"/>
              </a:rPr>
              <a:t> implementation of a Stack</a:t>
            </a:r>
            <a:endParaRPr lang="en-US" dirty="0">
              <a:latin typeface="Arial" charset="0"/>
              <a:ea typeface="Arial" charset="0"/>
              <a:cs typeface="Arial" charset="0"/>
            </a:endParaRPr>
          </a:p>
        </p:txBody>
      </p:sp>
      <p:sp>
        <p:nvSpPr>
          <p:cNvPr id="3" name="TextBox 2"/>
          <p:cNvSpPr txBox="1"/>
          <p:nvPr/>
        </p:nvSpPr>
        <p:spPr>
          <a:xfrm>
            <a:off x="376013" y="3168204"/>
            <a:ext cx="505267" cy="369332"/>
          </a:xfrm>
          <a:prstGeom prst="rect">
            <a:avLst/>
          </a:prstGeom>
          <a:solidFill>
            <a:srgbClr val="FFC000"/>
          </a:solidFill>
        </p:spPr>
        <p:txBody>
          <a:bodyPr wrap="none" rtlCol="0">
            <a:spAutoFit/>
          </a:bodyPr>
          <a:lstStyle/>
          <a:p>
            <a:r>
              <a:rPr lang="en-US" dirty="0" smtClean="0"/>
              <a:t>top</a:t>
            </a:r>
            <a:endParaRPr lang="en-US" dirty="0"/>
          </a:p>
        </p:txBody>
      </p:sp>
      <p:sp>
        <p:nvSpPr>
          <p:cNvPr id="6" name="TextBox 5"/>
          <p:cNvSpPr txBox="1"/>
          <p:nvPr/>
        </p:nvSpPr>
        <p:spPr>
          <a:xfrm>
            <a:off x="1280525" y="5331853"/>
            <a:ext cx="761747" cy="369332"/>
          </a:xfrm>
          <a:prstGeom prst="rect">
            <a:avLst/>
          </a:prstGeom>
          <a:noFill/>
        </p:spPr>
        <p:txBody>
          <a:bodyPr wrap="none" rtlCol="0">
            <a:spAutoFit/>
          </a:bodyPr>
          <a:lstStyle/>
          <a:p>
            <a:r>
              <a:rPr lang="en-US" smtClean="0"/>
              <a:t>Stack</a:t>
            </a:r>
            <a:endParaRPr lang="en-US"/>
          </a:p>
        </p:txBody>
      </p:sp>
      <p:sp>
        <p:nvSpPr>
          <p:cNvPr id="7" name="TextBox 6"/>
          <p:cNvSpPr txBox="1"/>
          <p:nvPr/>
        </p:nvSpPr>
        <p:spPr>
          <a:xfrm>
            <a:off x="6348152" y="5955256"/>
            <a:ext cx="1223412" cy="369332"/>
          </a:xfrm>
          <a:prstGeom prst="rect">
            <a:avLst/>
          </a:prstGeom>
          <a:noFill/>
        </p:spPr>
        <p:txBody>
          <a:bodyPr wrap="none" rtlCol="0">
            <a:spAutoFit/>
          </a:bodyPr>
          <a:lstStyle/>
          <a:p>
            <a:r>
              <a:rPr lang="en-US" dirty="0" err="1" smtClean="0"/>
              <a:t>LinkedList</a:t>
            </a:r>
            <a:endParaRPr lang="en-US" dirty="0"/>
          </a:p>
        </p:txBody>
      </p:sp>
      <p:graphicFrame>
        <p:nvGraphicFramePr>
          <p:cNvPr id="9" name="Table 8"/>
          <p:cNvGraphicFramePr>
            <a:graphicFrameLocks noGrp="1"/>
          </p:cNvGraphicFramePr>
          <p:nvPr/>
        </p:nvGraphicFramePr>
        <p:xfrm>
          <a:off x="1143126" y="3168204"/>
          <a:ext cx="518272" cy="1463040"/>
        </p:xfrm>
        <a:graphic>
          <a:graphicData uri="http://schemas.openxmlformats.org/drawingml/2006/table">
            <a:tbl>
              <a:tblPr firstRow="1" bandRow="1">
                <a:tableStyleId>{5940675A-B579-460E-94D1-54222C63F5DA}</a:tableStyleId>
              </a:tblPr>
              <a:tblGrid>
                <a:gridCol w="518272"/>
              </a:tblGrid>
              <a:tr h="353042">
                <a:tc>
                  <a:txBody>
                    <a:bodyPr/>
                    <a:lstStyle/>
                    <a:p>
                      <a:r>
                        <a:rPr lang="en-US" dirty="0" smtClean="0"/>
                        <a:t>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1" name="Straight Arrow Connector 10"/>
          <p:cNvCxnSpPr/>
          <p:nvPr/>
        </p:nvCxnSpPr>
        <p:spPr>
          <a:xfrm>
            <a:off x="881280" y="3352870"/>
            <a:ext cx="2618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665057" y="5105185"/>
            <a:ext cx="579550" cy="719636"/>
            <a:chOff x="6658377" y="4612217"/>
            <a:chExt cx="579550" cy="719636"/>
          </a:xfrm>
        </p:grpSpPr>
        <p:sp>
          <p:nvSpPr>
            <p:cNvPr id="12" name="Rectangle 11"/>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a:stCxn id="12" idx="1"/>
              <a:endCxn id="12" idx="3"/>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694188" y="4962521"/>
              <a:ext cx="543739" cy="369332"/>
            </a:xfrm>
            <a:prstGeom prst="rect">
              <a:avLst/>
            </a:prstGeom>
            <a:noFill/>
          </p:spPr>
          <p:txBody>
            <a:bodyPr wrap="none" rtlCol="0">
              <a:spAutoFit/>
            </a:bodyPr>
            <a:lstStyle/>
            <a:p>
              <a:r>
                <a:rPr lang="en-US" dirty="0" smtClean="0"/>
                <a:t>null</a:t>
              </a:r>
              <a:endParaRPr lang="en-US" dirty="0"/>
            </a:p>
          </p:txBody>
        </p:sp>
        <p:sp>
          <p:nvSpPr>
            <p:cNvPr id="16" name="TextBox 15"/>
            <p:cNvSpPr txBox="1"/>
            <p:nvPr/>
          </p:nvSpPr>
          <p:spPr>
            <a:xfrm>
              <a:off x="6694187" y="4612217"/>
              <a:ext cx="312906" cy="369332"/>
            </a:xfrm>
            <a:prstGeom prst="rect">
              <a:avLst/>
            </a:prstGeom>
            <a:noFill/>
          </p:spPr>
          <p:txBody>
            <a:bodyPr wrap="none" rtlCol="0">
              <a:spAutoFit/>
            </a:bodyPr>
            <a:lstStyle/>
            <a:p>
              <a:r>
                <a:rPr lang="en-US" dirty="0" smtClean="0"/>
                <a:t>a</a:t>
              </a:r>
              <a:endParaRPr lang="en-US" dirty="0"/>
            </a:p>
          </p:txBody>
        </p:sp>
      </p:grpSp>
      <p:grpSp>
        <p:nvGrpSpPr>
          <p:cNvPr id="18" name="Group 17"/>
          <p:cNvGrpSpPr/>
          <p:nvPr/>
        </p:nvGrpSpPr>
        <p:grpSpPr>
          <a:xfrm>
            <a:off x="6652177" y="4067151"/>
            <a:ext cx="656494" cy="719636"/>
            <a:chOff x="6658377" y="4612217"/>
            <a:chExt cx="656494" cy="719636"/>
          </a:xfrm>
        </p:grpSpPr>
        <p:sp>
          <p:nvSpPr>
            <p:cNvPr id="19" name="Rectangle 18"/>
            <p:cNvSpPr/>
            <p:nvPr/>
          </p:nvSpPr>
          <p:spPr>
            <a:xfrm>
              <a:off x="6658377" y="4618365"/>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22" name="TextBox 21"/>
            <p:cNvSpPr txBox="1"/>
            <p:nvPr/>
          </p:nvSpPr>
          <p:spPr>
            <a:xfrm>
              <a:off x="6694187" y="4612217"/>
              <a:ext cx="312906" cy="369332"/>
            </a:xfrm>
            <a:prstGeom prst="rect">
              <a:avLst/>
            </a:prstGeom>
            <a:noFill/>
          </p:spPr>
          <p:txBody>
            <a:bodyPr wrap="none" rtlCol="0">
              <a:spAutoFit/>
            </a:bodyPr>
            <a:lstStyle/>
            <a:p>
              <a:r>
                <a:rPr lang="en-US" dirty="0" smtClean="0"/>
                <a:t>b</a:t>
              </a:r>
              <a:endParaRPr lang="en-US" dirty="0"/>
            </a:p>
          </p:txBody>
        </p:sp>
      </p:grpSp>
      <p:grpSp>
        <p:nvGrpSpPr>
          <p:cNvPr id="23" name="Group 22"/>
          <p:cNvGrpSpPr/>
          <p:nvPr/>
        </p:nvGrpSpPr>
        <p:grpSpPr>
          <a:xfrm>
            <a:off x="6652176" y="3004587"/>
            <a:ext cx="656494" cy="719636"/>
            <a:chOff x="6658377" y="4612217"/>
            <a:chExt cx="656494" cy="719636"/>
          </a:xfrm>
        </p:grpSpPr>
        <p:sp>
          <p:nvSpPr>
            <p:cNvPr id="24" name="Rectangle 23"/>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27" name="TextBox 26"/>
            <p:cNvSpPr txBox="1"/>
            <p:nvPr/>
          </p:nvSpPr>
          <p:spPr>
            <a:xfrm>
              <a:off x="6694187" y="4612217"/>
              <a:ext cx="300082" cy="369332"/>
            </a:xfrm>
            <a:prstGeom prst="rect">
              <a:avLst/>
            </a:prstGeom>
            <a:noFill/>
          </p:spPr>
          <p:txBody>
            <a:bodyPr wrap="none" rtlCol="0">
              <a:spAutoFit/>
            </a:bodyPr>
            <a:lstStyle/>
            <a:p>
              <a:r>
                <a:rPr lang="en-US" dirty="0" smtClean="0"/>
                <a:t>c</a:t>
              </a:r>
              <a:endParaRPr lang="en-US" dirty="0"/>
            </a:p>
          </p:txBody>
        </p:sp>
      </p:grpSp>
      <p:grpSp>
        <p:nvGrpSpPr>
          <p:cNvPr id="28" name="Group 27"/>
          <p:cNvGrpSpPr/>
          <p:nvPr/>
        </p:nvGrpSpPr>
        <p:grpSpPr>
          <a:xfrm>
            <a:off x="6682962" y="1898585"/>
            <a:ext cx="656494" cy="719636"/>
            <a:chOff x="6658377" y="4612217"/>
            <a:chExt cx="656494" cy="719636"/>
          </a:xfrm>
        </p:grpSpPr>
        <p:sp>
          <p:nvSpPr>
            <p:cNvPr id="29" name="Rectangle 28"/>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32" name="TextBox 31"/>
            <p:cNvSpPr txBox="1"/>
            <p:nvPr/>
          </p:nvSpPr>
          <p:spPr>
            <a:xfrm>
              <a:off x="6694187" y="4612217"/>
              <a:ext cx="312906" cy="369332"/>
            </a:xfrm>
            <a:prstGeom prst="rect">
              <a:avLst/>
            </a:prstGeom>
            <a:noFill/>
          </p:spPr>
          <p:txBody>
            <a:bodyPr wrap="none" rtlCol="0">
              <a:spAutoFit/>
            </a:bodyPr>
            <a:lstStyle/>
            <a:p>
              <a:r>
                <a:rPr lang="en-US" dirty="0" smtClean="0"/>
                <a:t>d</a:t>
              </a:r>
              <a:endParaRPr lang="en-US" dirty="0"/>
            </a:p>
          </p:txBody>
        </p:sp>
      </p:grpSp>
      <p:cxnSp>
        <p:nvCxnSpPr>
          <p:cNvPr id="37" name="Straight Arrow Connector 36"/>
          <p:cNvCxnSpPr/>
          <p:nvPr/>
        </p:nvCxnSpPr>
        <p:spPr>
          <a:xfrm>
            <a:off x="6946978" y="3721797"/>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41949" y="4793022"/>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482297" y="1914630"/>
            <a:ext cx="864596" cy="369332"/>
          </a:xfrm>
          <a:prstGeom prst="rect">
            <a:avLst/>
          </a:prstGeom>
          <a:solidFill>
            <a:srgbClr val="FFC000"/>
          </a:solidFill>
        </p:spPr>
        <p:txBody>
          <a:bodyPr wrap="none" rtlCol="0">
            <a:spAutoFit/>
          </a:bodyPr>
          <a:lstStyle/>
          <a:p>
            <a:r>
              <a:rPr lang="en-US" smtClean="0"/>
              <a:t>oldTop</a:t>
            </a:r>
            <a:endParaRPr lang="en-US" dirty="0"/>
          </a:p>
        </p:txBody>
      </p:sp>
      <p:cxnSp>
        <p:nvCxnSpPr>
          <p:cNvPr id="34" name="Straight Arrow Connector 33"/>
          <p:cNvCxnSpPr/>
          <p:nvPr/>
        </p:nvCxnSpPr>
        <p:spPr>
          <a:xfrm>
            <a:off x="6941948" y="2665024"/>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914400" y="2521873"/>
            <a:ext cx="966931" cy="369332"/>
          </a:xfrm>
          <a:prstGeom prst="rect">
            <a:avLst/>
          </a:prstGeom>
          <a:noFill/>
        </p:spPr>
        <p:txBody>
          <a:bodyPr wrap="none" rtlCol="0">
            <a:spAutoFit/>
          </a:bodyPr>
          <a:lstStyle/>
          <a:p>
            <a:r>
              <a:rPr lang="en-US" dirty="0" err="1" smtClean="0"/>
              <a:t>s.pop</a:t>
            </a:r>
            <a:r>
              <a:rPr lang="en-US" dirty="0" smtClean="0"/>
              <a:t>() </a:t>
            </a:r>
          </a:p>
        </p:txBody>
      </p:sp>
      <p:sp>
        <p:nvSpPr>
          <p:cNvPr id="36" name="TextBox 35"/>
          <p:cNvSpPr txBox="1"/>
          <p:nvPr/>
        </p:nvSpPr>
        <p:spPr>
          <a:xfrm>
            <a:off x="3011829" y="3829067"/>
            <a:ext cx="3384260" cy="1200329"/>
          </a:xfrm>
          <a:prstGeom prst="rect">
            <a:avLst/>
          </a:prstGeom>
          <a:noFill/>
        </p:spPr>
        <p:txBody>
          <a:bodyPr wrap="none" rtlCol="0">
            <a:spAutoFit/>
          </a:bodyPr>
          <a:lstStyle/>
          <a:p>
            <a:r>
              <a:rPr lang="en-US" dirty="0" smtClean="0"/>
              <a:t>Character data = </a:t>
            </a:r>
            <a:r>
              <a:rPr lang="en-US" dirty="0" err="1" smtClean="0"/>
              <a:t>top.getData</a:t>
            </a:r>
            <a:r>
              <a:rPr lang="en-US" dirty="0" smtClean="0"/>
              <a:t>();</a:t>
            </a:r>
          </a:p>
          <a:p>
            <a:r>
              <a:rPr lang="en-US" dirty="0" smtClean="0"/>
              <a:t>Node </a:t>
            </a:r>
            <a:r>
              <a:rPr lang="en-US" dirty="0" err="1" smtClean="0"/>
              <a:t>oldTop</a:t>
            </a:r>
            <a:r>
              <a:rPr lang="en-US" dirty="0" smtClean="0"/>
              <a:t> = top; </a:t>
            </a:r>
          </a:p>
          <a:p>
            <a:r>
              <a:rPr lang="en-US" dirty="0" smtClean="0"/>
              <a:t>top = </a:t>
            </a:r>
            <a:r>
              <a:rPr lang="en-US" dirty="0" err="1" smtClean="0"/>
              <a:t>top.getNext</a:t>
            </a:r>
            <a:r>
              <a:rPr lang="en-US" dirty="0" smtClean="0"/>
              <a:t>(); </a:t>
            </a:r>
          </a:p>
          <a:p>
            <a:r>
              <a:rPr lang="en-US" dirty="0" smtClean="0"/>
              <a:t> </a:t>
            </a:r>
            <a:endParaRPr lang="en-US" dirty="0"/>
          </a:p>
        </p:txBody>
      </p:sp>
      <p:cxnSp>
        <p:nvCxnSpPr>
          <p:cNvPr id="39" name="Straight Arrow Connector 38"/>
          <p:cNvCxnSpPr/>
          <p:nvPr/>
        </p:nvCxnSpPr>
        <p:spPr>
          <a:xfrm>
            <a:off x="5997052" y="2433555"/>
            <a:ext cx="6680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346894" y="2097111"/>
            <a:ext cx="2618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5491785" y="2332769"/>
            <a:ext cx="505267" cy="369332"/>
          </a:xfrm>
          <a:prstGeom prst="rect">
            <a:avLst/>
          </a:prstGeom>
          <a:solidFill>
            <a:srgbClr val="FFC000"/>
          </a:solidFill>
        </p:spPr>
        <p:txBody>
          <a:bodyPr wrap="none" rtlCol="0">
            <a:spAutoFit/>
          </a:bodyPr>
          <a:lstStyle/>
          <a:p>
            <a:r>
              <a:rPr lang="en-US" dirty="0" smtClean="0"/>
              <a:t>top</a:t>
            </a:r>
            <a:endParaRPr lang="en-US" dirty="0"/>
          </a:p>
        </p:txBody>
      </p:sp>
    </p:spTree>
    <p:extLst>
      <p:ext uri="{BB962C8B-B14F-4D97-AF65-F5344CB8AC3E}">
        <p14:creationId xmlns:p14="http://schemas.microsoft.com/office/powerpoint/2010/main" val="18378990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err="1" smtClean="0">
                <a:latin typeface="Arial" charset="0"/>
                <a:ea typeface="Arial" charset="0"/>
                <a:cs typeface="Arial" charset="0"/>
              </a:rPr>
              <a:t>LinkedList</a:t>
            </a:r>
            <a:r>
              <a:rPr lang="en-US" dirty="0" smtClean="0">
                <a:latin typeface="Arial" charset="0"/>
                <a:ea typeface="Arial" charset="0"/>
                <a:cs typeface="Arial" charset="0"/>
              </a:rPr>
              <a:t> implementation of a Stack</a:t>
            </a:r>
            <a:endParaRPr lang="en-US" dirty="0">
              <a:latin typeface="Arial" charset="0"/>
              <a:ea typeface="Arial" charset="0"/>
              <a:cs typeface="Arial" charset="0"/>
            </a:endParaRPr>
          </a:p>
        </p:txBody>
      </p:sp>
      <p:sp>
        <p:nvSpPr>
          <p:cNvPr id="3" name="TextBox 2"/>
          <p:cNvSpPr txBox="1"/>
          <p:nvPr/>
        </p:nvSpPr>
        <p:spPr>
          <a:xfrm>
            <a:off x="376013" y="3438059"/>
            <a:ext cx="505267" cy="369332"/>
          </a:xfrm>
          <a:prstGeom prst="rect">
            <a:avLst/>
          </a:prstGeom>
          <a:solidFill>
            <a:srgbClr val="FFC000"/>
          </a:solidFill>
        </p:spPr>
        <p:txBody>
          <a:bodyPr wrap="none" rtlCol="0">
            <a:spAutoFit/>
          </a:bodyPr>
          <a:lstStyle/>
          <a:p>
            <a:r>
              <a:rPr lang="en-US" dirty="0" smtClean="0"/>
              <a:t>top</a:t>
            </a:r>
            <a:endParaRPr lang="en-US" dirty="0"/>
          </a:p>
        </p:txBody>
      </p:sp>
      <p:sp>
        <p:nvSpPr>
          <p:cNvPr id="6" name="TextBox 5"/>
          <p:cNvSpPr txBox="1"/>
          <p:nvPr/>
        </p:nvSpPr>
        <p:spPr>
          <a:xfrm>
            <a:off x="1119584" y="5348195"/>
            <a:ext cx="761747" cy="369332"/>
          </a:xfrm>
          <a:prstGeom prst="rect">
            <a:avLst/>
          </a:prstGeom>
          <a:noFill/>
        </p:spPr>
        <p:txBody>
          <a:bodyPr wrap="none" rtlCol="0">
            <a:spAutoFit/>
          </a:bodyPr>
          <a:lstStyle/>
          <a:p>
            <a:r>
              <a:rPr lang="en-US" smtClean="0"/>
              <a:t>Stack</a:t>
            </a:r>
            <a:endParaRPr lang="en-US"/>
          </a:p>
        </p:txBody>
      </p:sp>
      <p:sp>
        <p:nvSpPr>
          <p:cNvPr id="7" name="TextBox 6"/>
          <p:cNvSpPr txBox="1"/>
          <p:nvPr/>
        </p:nvSpPr>
        <p:spPr>
          <a:xfrm>
            <a:off x="6348152" y="5955256"/>
            <a:ext cx="1223412" cy="369332"/>
          </a:xfrm>
          <a:prstGeom prst="rect">
            <a:avLst/>
          </a:prstGeom>
          <a:noFill/>
        </p:spPr>
        <p:txBody>
          <a:bodyPr wrap="none" rtlCol="0">
            <a:spAutoFit/>
          </a:bodyPr>
          <a:lstStyle/>
          <a:p>
            <a:r>
              <a:rPr lang="en-US" dirty="0" err="1" smtClean="0"/>
              <a:t>LinkedList</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457104965"/>
              </p:ext>
            </p:extLst>
          </p:nvPr>
        </p:nvGraphicFramePr>
        <p:xfrm>
          <a:off x="1156920" y="3571060"/>
          <a:ext cx="518272" cy="1097280"/>
        </p:xfrm>
        <a:graphic>
          <a:graphicData uri="http://schemas.openxmlformats.org/drawingml/2006/table">
            <a:tbl>
              <a:tblPr firstRow="1" bandRow="1">
                <a:tableStyleId>{5940675A-B579-460E-94D1-54222C63F5DA}</a:tableStyleId>
              </a:tblPr>
              <a:tblGrid>
                <a:gridCol w="518272"/>
              </a:tblGrid>
              <a:tr h="353042">
                <a:tc>
                  <a:txBody>
                    <a:bodyPr/>
                    <a:lstStyle/>
                    <a:p>
                      <a:r>
                        <a:rPr lang="en-US" dirty="0" smtClean="0"/>
                        <a:t>c</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b</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3042">
                <a:tc>
                  <a:txBody>
                    <a:bodyPr/>
                    <a:lstStyle/>
                    <a:p>
                      <a:r>
                        <a:rPr lang="en-US" dirty="0" smtClean="0"/>
                        <a:t>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1" name="Straight Arrow Connector 10"/>
          <p:cNvCxnSpPr/>
          <p:nvPr/>
        </p:nvCxnSpPr>
        <p:spPr>
          <a:xfrm>
            <a:off x="881280" y="3721797"/>
            <a:ext cx="2618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Group 16"/>
          <p:cNvGrpSpPr/>
          <p:nvPr/>
        </p:nvGrpSpPr>
        <p:grpSpPr>
          <a:xfrm>
            <a:off x="6665057" y="5105185"/>
            <a:ext cx="579550" cy="719636"/>
            <a:chOff x="6658377" y="4612217"/>
            <a:chExt cx="579550" cy="719636"/>
          </a:xfrm>
        </p:grpSpPr>
        <p:sp>
          <p:nvSpPr>
            <p:cNvPr id="12" name="Rectangle 11"/>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a:stCxn id="12" idx="1"/>
              <a:endCxn id="12" idx="3"/>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694188" y="4962521"/>
              <a:ext cx="543739" cy="369332"/>
            </a:xfrm>
            <a:prstGeom prst="rect">
              <a:avLst/>
            </a:prstGeom>
            <a:noFill/>
          </p:spPr>
          <p:txBody>
            <a:bodyPr wrap="none" rtlCol="0">
              <a:spAutoFit/>
            </a:bodyPr>
            <a:lstStyle/>
            <a:p>
              <a:r>
                <a:rPr lang="en-US" dirty="0" smtClean="0"/>
                <a:t>null</a:t>
              </a:r>
              <a:endParaRPr lang="en-US" dirty="0"/>
            </a:p>
          </p:txBody>
        </p:sp>
        <p:sp>
          <p:nvSpPr>
            <p:cNvPr id="16" name="TextBox 15"/>
            <p:cNvSpPr txBox="1"/>
            <p:nvPr/>
          </p:nvSpPr>
          <p:spPr>
            <a:xfrm>
              <a:off x="6694187" y="4612217"/>
              <a:ext cx="312906" cy="369332"/>
            </a:xfrm>
            <a:prstGeom prst="rect">
              <a:avLst/>
            </a:prstGeom>
            <a:noFill/>
          </p:spPr>
          <p:txBody>
            <a:bodyPr wrap="none" rtlCol="0">
              <a:spAutoFit/>
            </a:bodyPr>
            <a:lstStyle/>
            <a:p>
              <a:r>
                <a:rPr lang="en-US" dirty="0" smtClean="0"/>
                <a:t>a</a:t>
              </a:r>
              <a:endParaRPr lang="en-US" dirty="0"/>
            </a:p>
          </p:txBody>
        </p:sp>
      </p:grpSp>
      <p:grpSp>
        <p:nvGrpSpPr>
          <p:cNvPr id="18" name="Group 17"/>
          <p:cNvGrpSpPr/>
          <p:nvPr/>
        </p:nvGrpSpPr>
        <p:grpSpPr>
          <a:xfrm>
            <a:off x="6652177" y="4067151"/>
            <a:ext cx="656494" cy="719636"/>
            <a:chOff x="6658377" y="4612217"/>
            <a:chExt cx="656494" cy="719636"/>
          </a:xfrm>
        </p:grpSpPr>
        <p:sp>
          <p:nvSpPr>
            <p:cNvPr id="19" name="Rectangle 18"/>
            <p:cNvSpPr/>
            <p:nvPr/>
          </p:nvSpPr>
          <p:spPr>
            <a:xfrm>
              <a:off x="6658377" y="4618365"/>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22" name="TextBox 21"/>
            <p:cNvSpPr txBox="1"/>
            <p:nvPr/>
          </p:nvSpPr>
          <p:spPr>
            <a:xfrm>
              <a:off x="6694187" y="4612217"/>
              <a:ext cx="312906" cy="369332"/>
            </a:xfrm>
            <a:prstGeom prst="rect">
              <a:avLst/>
            </a:prstGeom>
            <a:noFill/>
          </p:spPr>
          <p:txBody>
            <a:bodyPr wrap="none" rtlCol="0">
              <a:spAutoFit/>
            </a:bodyPr>
            <a:lstStyle/>
            <a:p>
              <a:r>
                <a:rPr lang="en-US" dirty="0" smtClean="0"/>
                <a:t>b</a:t>
              </a:r>
              <a:endParaRPr lang="en-US" dirty="0"/>
            </a:p>
          </p:txBody>
        </p:sp>
      </p:grpSp>
      <p:grpSp>
        <p:nvGrpSpPr>
          <p:cNvPr id="23" name="Group 22"/>
          <p:cNvGrpSpPr/>
          <p:nvPr/>
        </p:nvGrpSpPr>
        <p:grpSpPr>
          <a:xfrm>
            <a:off x="6652176" y="3004587"/>
            <a:ext cx="656494" cy="719636"/>
            <a:chOff x="6658377" y="4612217"/>
            <a:chExt cx="656494" cy="719636"/>
          </a:xfrm>
        </p:grpSpPr>
        <p:sp>
          <p:nvSpPr>
            <p:cNvPr id="24" name="Rectangle 23"/>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694188" y="4962521"/>
              <a:ext cx="620683" cy="369332"/>
            </a:xfrm>
            <a:prstGeom prst="rect">
              <a:avLst/>
            </a:prstGeom>
            <a:noFill/>
          </p:spPr>
          <p:txBody>
            <a:bodyPr wrap="none" rtlCol="0">
              <a:spAutoFit/>
            </a:bodyPr>
            <a:lstStyle/>
            <a:p>
              <a:r>
                <a:rPr lang="en-US" dirty="0" smtClean="0"/>
                <a:t>next</a:t>
              </a:r>
              <a:endParaRPr lang="en-US" dirty="0"/>
            </a:p>
          </p:txBody>
        </p:sp>
        <p:sp>
          <p:nvSpPr>
            <p:cNvPr id="27" name="TextBox 26"/>
            <p:cNvSpPr txBox="1"/>
            <p:nvPr/>
          </p:nvSpPr>
          <p:spPr>
            <a:xfrm>
              <a:off x="6694187" y="4612217"/>
              <a:ext cx="300082" cy="369332"/>
            </a:xfrm>
            <a:prstGeom prst="rect">
              <a:avLst/>
            </a:prstGeom>
            <a:noFill/>
          </p:spPr>
          <p:txBody>
            <a:bodyPr wrap="none" rtlCol="0">
              <a:spAutoFit/>
            </a:bodyPr>
            <a:lstStyle/>
            <a:p>
              <a:r>
                <a:rPr lang="en-US" dirty="0" smtClean="0"/>
                <a:t>c</a:t>
              </a:r>
              <a:endParaRPr lang="en-US" dirty="0"/>
            </a:p>
          </p:txBody>
        </p:sp>
      </p:grpSp>
      <p:grpSp>
        <p:nvGrpSpPr>
          <p:cNvPr id="28" name="Group 27"/>
          <p:cNvGrpSpPr/>
          <p:nvPr/>
        </p:nvGrpSpPr>
        <p:grpSpPr>
          <a:xfrm>
            <a:off x="6682962" y="1898585"/>
            <a:ext cx="579550" cy="719636"/>
            <a:chOff x="6658377" y="4612217"/>
            <a:chExt cx="579550" cy="719636"/>
          </a:xfrm>
        </p:grpSpPr>
        <p:sp>
          <p:nvSpPr>
            <p:cNvPr id="29" name="Rectangle 28"/>
            <p:cNvSpPr/>
            <p:nvPr/>
          </p:nvSpPr>
          <p:spPr>
            <a:xfrm>
              <a:off x="6658377" y="4631244"/>
              <a:ext cx="579550" cy="7006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a:off x="6658377" y="4981549"/>
              <a:ext cx="579550" cy="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94188" y="4962521"/>
              <a:ext cx="543739" cy="369332"/>
            </a:xfrm>
            <a:prstGeom prst="rect">
              <a:avLst/>
            </a:prstGeom>
            <a:noFill/>
          </p:spPr>
          <p:txBody>
            <a:bodyPr wrap="none" rtlCol="0">
              <a:spAutoFit/>
            </a:bodyPr>
            <a:lstStyle/>
            <a:p>
              <a:r>
                <a:rPr lang="en-US" dirty="0" smtClean="0"/>
                <a:t>null</a:t>
              </a:r>
              <a:endParaRPr lang="en-US" dirty="0"/>
            </a:p>
          </p:txBody>
        </p:sp>
        <p:sp>
          <p:nvSpPr>
            <p:cNvPr id="32" name="TextBox 31"/>
            <p:cNvSpPr txBox="1"/>
            <p:nvPr/>
          </p:nvSpPr>
          <p:spPr>
            <a:xfrm>
              <a:off x="6694187" y="4612217"/>
              <a:ext cx="312906" cy="369332"/>
            </a:xfrm>
            <a:prstGeom prst="rect">
              <a:avLst/>
            </a:prstGeom>
            <a:noFill/>
          </p:spPr>
          <p:txBody>
            <a:bodyPr wrap="none" rtlCol="0">
              <a:spAutoFit/>
            </a:bodyPr>
            <a:lstStyle/>
            <a:p>
              <a:r>
                <a:rPr lang="en-US" dirty="0" smtClean="0"/>
                <a:t>d</a:t>
              </a:r>
              <a:endParaRPr lang="en-US" dirty="0"/>
            </a:p>
          </p:txBody>
        </p:sp>
      </p:grpSp>
      <p:cxnSp>
        <p:nvCxnSpPr>
          <p:cNvPr id="37" name="Straight Arrow Connector 36"/>
          <p:cNvCxnSpPr/>
          <p:nvPr/>
        </p:nvCxnSpPr>
        <p:spPr>
          <a:xfrm>
            <a:off x="6946978" y="3721797"/>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6941949" y="4793022"/>
            <a:ext cx="1" cy="3407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482297" y="1914630"/>
            <a:ext cx="864596" cy="369332"/>
          </a:xfrm>
          <a:prstGeom prst="rect">
            <a:avLst/>
          </a:prstGeom>
          <a:solidFill>
            <a:srgbClr val="FFC000"/>
          </a:solidFill>
        </p:spPr>
        <p:txBody>
          <a:bodyPr wrap="none" rtlCol="0">
            <a:spAutoFit/>
          </a:bodyPr>
          <a:lstStyle/>
          <a:p>
            <a:r>
              <a:rPr lang="en-US" smtClean="0"/>
              <a:t>oldTop</a:t>
            </a:r>
            <a:endParaRPr lang="en-US" dirty="0"/>
          </a:p>
        </p:txBody>
      </p:sp>
      <p:sp>
        <p:nvSpPr>
          <p:cNvPr id="35" name="TextBox 34"/>
          <p:cNvSpPr txBox="1"/>
          <p:nvPr/>
        </p:nvSpPr>
        <p:spPr>
          <a:xfrm>
            <a:off x="914400" y="2521873"/>
            <a:ext cx="966931" cy="369332"/>
          </a:xfrm>
          <a:prstGeom prst="rect">
            <a:avLst/>
          </a:prstGeom>
          <a:noFill/>
        </p:spPr>
        <p:txBody>
          <a:bodyPr wrap="none" rtlCol="0">
            <a:spAutoFit/>
          </a:bodyPr>
          <a:lstStyle/>
          <a:p>
            <a:r>
              <a:rPr lang="en-US" dirty="0" err="1" smtClean="0"/>
              <a:t>s.pop</a:t>
            </a:r>
            <a:r>
              <a:rPr lang="en-US" dirty="0" smtClean="0"/>
              <a:t>() </a:t>
            </a:r>
          </a:p>
        </p:txBody>
      </p:sp>
      <p:sp>
        <p:nvSpPr>
          <p:cNvPr id="36" name="TextBox 35"/>
          <p:cNvSpPr txBox="1"/>
          <p:nvPr/>
        </p:nvSpPr>
        <p:spPr>
          <a:xfrm>
            <a:off x="3011829" y="3829067"/>
            <a:ext cx="3384260" cy="1754326"/>
          </a:xfrm>
          <a:prstGeom prst="rect">
            <a:avLst/>
          </a:prstGeom>
          <a:noFill/>
        </p:spPr>
        <p:txBody>
          <a:bodyPr wrap="none" rtlCol="0">
            <a:spAutoFit/>
          </a:bodyPr>
          <a:lstStyle/>
          <a:p>
            <a:r>
              <a:rPr lang="en-US" dirty="0" smtClean="0"/>
              <a:t>Character data = </a:t>
            </a:r>
            <a:r>
              <a:rPr lang="en-US" dirty="0" err="1" smtClean="0"/>
              <a:t>top.getData</a:t>
            </a:r>
            <a:r>
              <a:rPr lang="en-US" dirty="0" smtClean="0"/>
              <a:t>();</a:t>
            </a:r>
          </a:p>
          <a:p>
            <a:r>
              <a:rPr lang="en-US" dirty="0" smtClean="0"/>
              <a:t>Node </a:t>
            </a:r>
            <a:r>
              <a:rPr lang="en-US" dirty="0" err="1" smtClean="0"/>
              <a:t>oldTop</a:t>
            </a:r>
            <a:r>
              <a:rPr lang="en-US" dirty="0" smtClean="0"/>
              <a:t> = top; </a:t>
            </a:r>
          </a:p>
          <a:p>
            <a:r>
              <a:rPr lang="en-US" dirty="0" smtClean="0"/>
              <a:t>top = </a:t>
            </a:r>
            <a:r>
              <a:rPr lang="en-US" dirty="0" err="1" smtClean="0"/>
              <a:t>top.getNext</a:t>
            </a:r>
            <a:r>
              <a:rPr lang="en-US" dirty="0" smtClean="0"/>
              <a:t>(); </a:t>
            </a:r>
          </a:p>
          <a:p>
            <a:r>
              <a:rPr lang="en-US" dirty="0" err="1" smtClean="0"/>
              <a:t>oldTop.setNext</a:t>
            </a:r>
            <a:r>
              <a:rPr lang="en-US" dirty="0" smtClean="0"/>
              <a:t>(null);</a:t>
            </a:r>
          </a:p>
          <a:p>
            <a:r>
              <a:rPr lang="en-US" dirty="0" err="1" smtClean="0"/>
              <a:t>oldTop</a:t>
            </a:r>
            <a:r>
              <a:rPr lang="en-US" dirty="0" smtClean="0"/>
              <a:t> = null;</a:t>
            </a:r>
          </a:p>
          <a:p>
            <a:r>
              <a:rPr lang="en-US" dirty="0" smtClean="0"/>
              <a:t> return data;</a:t>
            </a:r>
            <a:endParaRPr lang="en-US" dirty="0"/>
          </a:p>
        </p:txBody>
      </p:sp>
      <p:cxnSp>
        <p:nvCxnSpPr>
          <p:cNvPr id="39" name="Straight Arrow Connector 38"/>
          <p:cNvCxnSpPr/>
          <p:nvPr/>
        </p:nvCxnSpPr>
        <p:spPr>
          <a:xfrm>
            <a:off x="5984171" y="3147820"/>
            <a:ext cx="66800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346894" y="2097111"/>
            <a:ext cx="26184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5491785" y="2976585"/>
            <a:ext cx="505267" cy="369332"/>
          </a:xfrm>
          <a:prstGeom prst="rect">
            <a:avLst/>
          </a:prstGeom>
          <a:solidFill>
            <a:srgbClr val="FFC000"/>
          </a:solidFill>
        </p:spPr>
        <p:txBody>
          <a:bodyPr wrap="none" rtlCol="0">
            <a:spAutoFit/>
          </a:bodyPr>
          <a:lstStyle/>
          <a:p>
            <a:r>
              <a:rPr lang="en-US" dirty="0" smtClean="0"/>
              <a:t>top</a:t>
            </a:r>
            <a:endParaRPr lang="en-US" dirty="0"/>
          </a:p>
        </p:txBody>
      </p:sp>
      <p:cxnSp>
        <p:nvCxnSpPr>
          <p:cNvPr id="5" name="Straight Connector 4"/>
          <p:cNvCxnSpPr/>
          <p:nvPr/>
        </p:nvCxnSpPr>
        <p:spPr>
          <a:xfrm flipH="1">
            <a:off x="6477817" y="1622738"/>
            <a:ext cx="1093747" cy="10838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396089" y="1502035"/>
            <a:ext cx="1047900" cy="1345369"/>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95952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60" y="369083"/>
            <a:ext cx="8412229" cy="868362"/>
          </a:xfrm>
        </p:spPr>
        <p:txBody>
          <a:bodyPr>
            <a:noAutofit/>
          </a:bodyPr>
          <a:lstStyle/>
          <a:p>
            <a:pPr algn="l"/>
            <a:r>
              <a:rPr lang="en-US" sz="4000" dirty="0" smtClean="0">
                <a:latin typeface="Arial" charset="0"/>
                <a:ea typeface="Arial" charset="0"/>
                <a:cs typeface="Arial" charset="0"/>
              </a:rPr>
              <a:t>Mathematical Expression </a:t>
            </a:r>
            <a:r>
              <a:rPr lang="en-US" sz="4000" dirty="0">
                <a:latin typeface="Arial" charset="0"/>
                <a:ea typeface="Arial" charset="0"/>
                <a:cs typeface="Arial" charset="0"/>
              </a:rPr>
              <a:t>V</a:t>
            </a:r>
            <a:r>
              <a:rPr lang="en-US" sz="4000" dirty="0" smtClean="0">
                <a:latin typeface="Arial" charset="0"/>
                <a:ea typeface="Arial" charset="0"/>
                <a:cs typeface="Arial" charset="0"/>
              </a:rPr>
              <a:t>alidation</a:t>
            </a:r>
            <a:endParaRPr lang="en-US" sz="4000" dirty="0">
              <a:latin typeface="Arial" charset="0"/>
              <a:ea typeface="Arial" charset="0"/>
              <a:cs typeface="Arial" charset="0"/>
            </a:endParaRPr>
          </a:p>
        </p:txBody>
      </p:sp>
      <p:sp>
        <p:nvSpPr>
          <p:cNvPr id="17" name="Rectangle 16"/>
          <p:cNvSpPr/>
          <p:nvPr/>
        </p:nvSpPr>
        <p:spPr>
          <a:xfrm>
            <a:off x="1874455" y="2354227"/>
            <a:ext cx="720129" cy="283101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endParaRPr>
          </a:p>
        </p:txBody>
      </p:sp>
      <p:cxnSp>
        <p:nvCxnSpPr>
          <p:cNvPr id="18" name="Straight Connector 17"/>
          <p:cNvCxnSpPr/>
          <p:nvPr/>
        </p:nvCxnSpPr>
        <p:spPr>
          <a:xfrm>
            <a:off x="1874455" y="4737339"/>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874455" y="3527960"/>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874455" y="2820883"/>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019839" y="4759480"/>
            <a:ext cx="510637" cy="369332"/>
          </a:xfrm>
          <a:prstGeom prst="rect">
            <a:avLst/>
          </a:prstGeom>
          <a:noFill/>
        </p:spPr>
        <p:txBody>
          <a:bodyPr wrap="square" rtlCol="0">
            <a:spAutoFit/>
          </a:bodyPr>
          <a:lstStyle/>
          <a:p>
            <a:r>
              <a:rPr lang="en-US" b="1" dirty="0" smtClean="0"/>
              <a:t>2</a:t>
            </a:r>
            <a:endParaRPr lang="en-US" b="1" dirty="0"/>
          </a:p>
        </p:txBody>
      </p:sp>
      <p:sp>
        <p:nvSpPr>
          <p:cNvPr id="24" name="TextBox 23"/>
          <p:cNvSpPr txBox="1"/>
          <p:nvPr/>
        </p:nvSpPr>
        <p:spPr>
          <a:xfrm>
            <a:off x="2083947" y="3529990"/>
            <a:ext cx="341785" cy="369332"/>
          </a:xfrm>
          <a:prstGeom prst="rect">
            <a:avLst/>
          </a:prstGeom>
          <a:noFill/>
        </p:spPr>
        <p:txBody>
          <a:bodyPr wrap="square" rtlCol="0">
            <a:spAutoFit/>
          </a:bodyPr>
          <a:lstStyle/>
          <a:p>
            <a:r>
              <a:rPr lang="en-US" b="1" dirty="0" smtClean="0"/>
              <a:t>4</a:t>
            </a:r>
            <a:endParaRPr lang="en-US" b="1" dirty="0"/>
          </a:p>
        </p:txBody>
      </p:sp>
      <p:sp>
        <p:nvSpPr>
          <p:cNvPr id="25" name="TextBox 24"/>
          <p:cNvSpPr txBox="1"/>
          <p:nvPr/>
        </p:nvSpPr>
        <p:spPr>
          <a:xfrm>
            <a:off x="2065454" y="2791996"/>
            <a:ext cx="341785" cy="369332"/>
          </a:xfrm>
          <a:prstGeom prst="rect">
            <a:avLst/>
          </a:prstGeom>
          <a:noFill/>
        </p:spPr>
        <p:txBody>
          <a:bodyPr wrap="square" rtlCol="0">
            <a:spAutoFit/>
          </a:bodyPr>
          <a:lstStyle/>
          <a:p>
            <a:r>
              <a:rPr lang="en-US" b="1" dirty="0" smtClean="0"/>
              <a:t>6</a:t>
            </a:r>
            <a:endParaRPr lang="en-US" b="1" dirty="0"/>
          </a:p>
        </p:txBody>
      </p:sp>
      <p:sp>
        <p:nvSpPr>
          <p:cNvPr id="26" name="TextBox 25"/>
          <p:cNvSpPr txBox="1"/>
          <p:nvPr/>
        </p:nvSpPr>
        <p:spPr>
          <a:xfrm>
            <a:off x="2083947" y="2391748"/>
            <a:ext cx="341785" cy="369332"/>
          </a:xfrm>
          <a:prstGeom prst="rect">
            <a:avLst/>
          </a:prstGeom>
          <a:noFill/>
        </p:spPr>
        <p:txBody>
          <a:bodyPr wrap="square" rtlCol="0">
            <a:spAutoFit/>
          </a:bodyPr>
          <a:lstStyle/>
          <a:p>
            <a:r>
              <a:rPr lang="en-US" b="1" dirty="0"/>
              <a:t>)</a:t>
            </a:r>
          </a:p>
        </p:txBody>
      </p:sp>
      <p:sp>
        <p:nvSpPr>
          <p:cNvPr id="27" name="TextBox 26"/>
          <p:cNvSpPr txBox="1"/>
          <p:nvPr/>
        </p:nvSpPr>
        <p:spPr>
          <a:xfrm>
            <a:off x="2974294" y="2287407"/>
            <a:ext cx="1949046" cy="1477328"/>
          </a:xfrm>
          <a:prstGeom prst="rect">
            <a:avLst/>
          </a:prstGeom>
          <a:noFill/>
        </p:spPr>
        <p:txBody>
          <a:bodyPr wrap="none" rtlCol="0">
            <a:spAutoFit/>
          </a:bodyPr>
          <a:lstStyle/>
          <a:p>
            <a:r>
              <a:rPr lang="en-US" dirty="0" smtClean="0"/>
              <a:t>Input:</a:t>
            </a:r>
          </a:p>
          <a:p>
            <a:r>
              <a:rPr lang="en-US" dirty="0"/>
              <a:t>2</a:t>
            </a:r>
            <a:r>
              <a:rPr lang="en-US" dirty="0" smtClean="0"/>
              <a:t>*(4+6)</a:t>
            </a:r>
          </a:p>
          <a:p>
            <a:endParaRPr lang="en-US" dirty="0"/>
          </a:p>
          <a:p>
            <a:r>
              <a:rPr lang="en-US" dirty="0" smtClean="0"/>
              <a:t>Output:</a:t>
            </a:r>
          </a:p>
          <a:p>
            <a:r>
              <a:rPr lang="en-US" dirty="0" smtClean="0"/>
              <a:t>Valid expression</a:t>
            </a:r>
          </a:p>
        </p:txBody>
      </p:sp>
      <p:cxnSp>
        <p:nvCxnSpPr>
          <p:cNvPr id="28" name="Straight Connector 27"/>
          <p:cNvCxnSpPr/>
          <p:nvPr/>
        </p:nvCxnSpPr>
        <p:spPr>
          <a:xfrm>
            <a:off x="1874455" y="4348836"/>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954511" y="4361930"/>
            <a:ext cx="510637" cy="369332"/>
          </a:xfrm>
          <a:prstGeom prst="rect">
            <a:avLst/>
          </a:prstGeom>
          <a:noFill/>
        </p:spPr>
        <p:txBody>
          <a:bodyPr wrap="square" rtlCol="0">
            <a:spAutoFit/>
          </a:bodyPr>
          <a:lstStyle/>
          <a:p>
            <a:r>
              <a:rPr lang="en-US" b="1" dirty="0" smtClean="0"/>
              <a:t>*</a:t>
            </a:r>
            <a:endParaRPr lang="en-US" b="1" dirty="0"/>
          </a:p>
        </p:txBody>
      </p:sp>
      <p:sp>
        <p:nvSpPr>
          <p:cNvPr id="30" name="TextBox 29"/>
          <p:cNvSpPr txBox="1"/>
          <p:nvPr/>
        </p:nvSpPr>
        <p:spPr>
          <a:xfrm>
            <a:off x="1954511" y="3935905"/>
            <a:ext cx="510637" cy="369332"/>
          </a:xfrm>
          <a:prstGeom prst="rect">
            <a:avLst/>
          </a:prstGeom>
          <a:noFill/>
        </p:spPr>
        <p:txBody>
          <a:bodyPr wrap="square" rtlCol="0">
            <a:spAutoFit/>
          </a:bodyPr>
          <a:lstStyle/>
          <a:p>
            <a:r>
              <a:rPr lang="en-US" b="1" dirty="0" smtClean="0"/>
              <a:t>(</a:t>
            </a:r>
            <a:endParaRPr lang="en-US" b="1" dirty="0"/>
          </a:p>
        </p:txBody>
      </p:sp>
      <p:cxnSp>
        <p:nvCxnSpPr>
          <p:cNvPr id="31" name="Straight Connector 30"/>
          <p:cNvCxnSpPr/>
          <p:nvPr/>
        </p:nvCxnSpPr>
        <p:spPr>
          <a:xfrm>
            <a:off x="1874455" y="3918752"/>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014928" y="3171311"/>
            <a:ext cx="510637" cy="369332"/>
          </a:xfrm>
          <a:prstGeom prst="rect">
            <a:avLst/>
          </a:prstGeom>
          <a:noFill/>
        </p:spPr>
        <p:txBody>
          <a:bodyPr wrap="square" rtlCol="0">
            <a:spAutoFit/>
          </a:bodyPr>
          <a:lstStyle/>
          <a:p>
            <a:r>
              <a:rPr lang="en-US" b="1" dirty="0" smtClean="0"/>
              <a:t>+</a:t>
            </a:r>
            <a:endParaRPr lang="en-US" b="1" dirty="0"/>
          </a:p>
        </p:txBody>
      </p:sp>
      <p:cxnSp>
        <p:nvCxnSpPr>
          <p:cNvPr id="33" name="Straight Connector 32"/>
          <p:cNvCxnSpPr/>
          <p:nvPr/>
        </p:nvCxnSpPr>
        <p:spPr>
          <a:xfrm>
            <a:off x="1882832" y="3182787"/>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923340" y="2391748"/>
            <a:ext cx="2337787" cy="2031325"/>
          </a:xfrm>
          <a:prstGeom prst="rect">
            <a:avLst/>
          </a:prstGeom>
          <a:noFill/>
        </p:spPr>
        <p:txBody>
          <a:bodyPr wrap="none" rtlCol="0">
            <a:spAutoFit/>
          </a:bodyPr>
          <a:lstStyle/>
          <a:p>
            <a:r>
              <a:rPr lang="en-US" dirty="0" smtClean="0"/>
              <a:t>Validation:</a:t>
            </a:r>
          </a:p>
          <a:p>
            <a:r>
              <a:rPr lang="en-US" dirty="0" smtClean="0"/>
              <a:t>LEFT_NORMAL=‘(‘</a:t>
            </a:r>
          </a:p>
          <a:p>
            <a:r>
              <a:rPr lang="en-US" dirty="0" smtClean="0"/>
              <a:t>RIGHT_NORMAL=‘)’</a:t>
            </a:r>
          </a:p>
          <a:p>
            <a:r>
              <a:rPr lang="en-US" dirty="0" smtClean="0"/>
              <a:t>LEFT_CURLY=‘{‘</a:t>
            </a:r>
          </a:p>
          <a:p>
            <a:r>
              <a:rPr lang="en-US" dirty="0" smtClean="0"/>
              <a:t>RIGHT_CURLY=‘}’</a:t>
            </a:r>
          </a:p>
          <a:p>
            <a:r>
              <a:rPr lang="en-US" dirty="0" smtClean="0"/>
              <a:t>LEFT_SQUARE=‘[‘</a:t>
            </a:r>
          </a:p>
          <a:p>
            <a:r>
              <a:rPr lang="en-US" dirty="0" smtClean="0"/>
              <a:t>RIGHT_SQUARE=‘]’</a:t>
            </a:r>
            <a:endParaRPr lang="en-US" dirty="0"/>
          </a:p>
        </p:txBody>
      </p:sp>
      <p:sp>
        <p:nvSpPr>
          <p:cNvPr id="34" name="Rectangle 33"/>
          <p:cNvSpPr/>
          <p:nvPr/>
        </p:nvSpPr>
        <p:spPr>
          <a:xfrm>
            <a:off x="4563275" y="4737339"/>
            <a:ext cx="720129" cy="138882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endParaRPr>
          </a:p>
        </p:txBody>
      </p:sp>
      <p:sp>
        <p:nvSpPr>
          <p:cNvPr id="35" name="TextBox 34"/>
          <p:cNvSpPr txBox="1"/>
          <p:nvPr/>
        </p:nvSpPr>
        <p:spPr>
          <a:xfrm>
            <a:off x="4668021" y="5756831"/>
            <a:ext cx="510637" cy="369332"/>
          </a:xfrm>
          <a:prstGeom prst="rect">
            <a:avLst/>
          </a:prstGeom>
          <a:noFill/>
        </p:spPr>
        <p:txBody>
          <a:bodyPr wrap="square" rtlCol="0">
            <a:spAutoFit/>
          </a:bodyPr>
          <a:lstStyle/>
          <a:p>
            <a:r>
              <a:rPr lang="en-US" b="1" dirty="0" smtClean="0"/>
              <a:t>(</a:t>
            </a:r>
            <a:endParaRPr lang="en-US" b="1" dirty="0"/>
          </a:p>
        </p:txBody>
      </p:sp>
      <p:cxnSp>
        <p:nvCxnSpPr>
          <p:cNvPr id="36" name="Straight Connector 35"/>
          <p:cNvCxnSpPr/>
          <p:nvPr/>
        </p:nvCxnSpPr>
        <p:spPr>
          <a:xfrm>
            <a:off x="4563275" y="5788684"/>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420606" y="5656622"/>
            <a:ext cx="1396198" cy="369332"/>
          </a:xfrm>
          <a:prstGeom prst="rect">
            <a:avLst/>
          </a:prstGeom>
          <a:noFill/>
        </p:spPr>
        <p:txBody>
          <a:bodyPr wrap="none" rtlCol="0">
            <a:spAutoFit/>
          </a:bodyPr>
          <a:lstStyle/>
          <a:p>
            <a:r>
              <a:rPr lang="en-US" dirty="0" smtClean="0"/>
              <a:t>characters</a:t>
            </a:r>
            <a:endParaRPr lang="en-US" dirty="0"/>
          </a:p>
        </p:txBody>
      </p:sp>
      <p:sp>
        <p:nvSpPr>
          <p:cNvPr id="37" name="TextBox 36"/>
          <p:cNvSpPr txBox="1"/>
          <p:nvPr/>
        </p:nvSpPr>
        <p:spPr>
          <a:xfrm>
            <a:off x="5420606" y="4393114"/>
            <a:ext cx="3522085" cy="954107"/>
          </a:xfrm>
          <a:prstGeom prst="rect">
            <a:avLst/>
          </a:prstGeom>
          <a:noFill/>
        </p:spPr>
        <p:txBody>
          <a:bodyPr wrap="square" rtlCol="0">
            <a:spAutoFit/>
          </a:bodyPr>
          <a:lstStyle/>
          <a:p>
            <a:r>
              <a:rPr lang="en-US" sz="1400" dirty="0" smtClean="0"/>
              <a:t>If character ==‘</a:t>
            </a:r>
            <a:r>
              <a:rPr lang="en-US" sz="1400" b="1" dirty="0" smtClean="0"/>
              <a:t>)</a:t>
            </a:r>
            <a:r>
              <a:rPr lang="en-US" sz="1400" dirty="0" smtClean="0"/>
              <a:t>’ &amp;&amp; pop()  </a:t>
            </a:r>
          </a:p>
          <a:p>
            <a:r>
              <a:rPr lang="en-US" sz="1400" dirty="0" smtClean="0"/>
              <a:t>!=character || pop()==null then </a:t>
            </a:r>
          </a:p>
          <a:p>
            <a:r>
              <a:rPr lang="en-US" sz="1400" dirty="0" smtClean="0"/>
              <a:t>Invalid expression.</a:t>
            </a:r>
          </a:p>
          <a:p>
            <a:endParaRPr lang="en-US" sz="1400" b="1" dirty="0"/>
          </a:p>
        </p:txBody>
      </p:sp>
      <p:sp>
        <p:nvSpPr>
          <p:cNvPr id="4" name="Content Placeholder 3"/>
          <p:cNvSpPr>
            <a:spLocks noGrp="1"/>
          </p:cNvSpPr>
          <p:nvPr>
            <p:ph idx="1"/>
          </p:nvPr>
        </p:nvSpPr>
        <p:spPr>
          <a:xfrm>
            <a:off x="206062" y="1199144"/>
            <a:ext cx="7957557" cy="5473521"/>
          </a:xfrm>
        </p:spPr>
        <p:txBody>
          <a:bodyPr/>
          <a:lstStyle/>
          <a:p>
            <a:endParaRPr lang="en-US" dirty="0"/>
          </a:p>
        </p:txBody>
      </p:sp>
    </p:spTree>
    <p:extLst>
      <p:ext uri="{BB962C8B-B14F-4D97-AF65-F5344CB8AC3E}">
        <p14:creationId xmlns:p14="http://schemas.microsoft.com/office/powerpoint/2010/main" val="6535866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6" y="503238"/>
            <a:ext cx="7841647" cy="868362"/>
          </a:xfrm>
        </p:spPr>
        <p:txBody>
          <a:bodyPr>
            <a:normAutofit fontScale="90000"/>
          </a:bodyPr>
          <a:lstStyle/>
          <a:p>
            <a:pPr algn="l"/>
            <a:r>
              <a:rPr lang="en-US" dirty="0" smtClean="0">
                <a:latin typeface="Arial" charset="0"/>
                <a:ea typeface="Arial" charset="0"/>
                <a:cs typeface="Arial" charset="0"/>
              </a:rPr>
              <a:t>Algorithm for </a:t>
            </a:r>
            <a:r>
              <a:rPr lang="en-US" smtClean="0">
                <a:latin typeface="Arial" charset="0"/>
                <a:ea typeface="Arial" charset="0"/>
                <a:cs typeface="Arial" charset="0"/>
              </a:rPr>
              <a:t>the previous slide</a:t>
            </a:r>
            <a:endParaRPr lang="en-US">
              <a:latin typeface="Arial" charset="0"/>
              <a:ea typeface="Arial" charset="0"/>
              <a:cs typeface="Arial" charset="0"/>
            </a:endParaRPr>
          </a:p>
        </p:txBody>
      </p:sp>
      <p:sp>
        <p:nvSpPr>
          <p:cNvPr id="4" name="Content Placeholder 3"/>
          <p:cNvSpPr txBox="1">
            <a:spLocks noGrp="1"/>
          </p:cNvSpPr>
          <p:nvPr>
            <p:ph idx="1"/>
          </p:nvPr>
        </p:nvSpPr>
        <p:spPr>
          <a:xfrm>
            <a:off x="914400" y="1735138"/>
            <a:ext cx="8036417" cy="3272691"/>
          </a:xfrm>
          <a:prstGeom prst="rect">
            <a:avLst/>
          </a:prstGeom>
          <a:noFill/>
        </p:spPr>
        <p:txBody>
          <a:bodyPr wrap="square" rtlCol="0">
            <a:spAutoFit/>
          </a:bodyPr>
          <a:lstStyle/>
          <a:p>
            <a:r>
              <a:rPr lang="en-US" dirty="0" smtClean="0"/>
              <a:t>From the input string, process characters one by one </a:t>
            </a:r>
          </a:p>
          <a:p>
            <a:pPr lvl="1"/>
            <a:r>
              <a:rPr lang="en-US" dirty="0" smtClean="0"/>
              <a:t>If a character is left-bracket symbol, push it onto a stack</a:t>
            </a:r>
          </a:p>
          <a:p>
            <a:pPr lvl="1"/>
            <a:r>
              <a:rPr lang="en-US" dirty="0" smtClean="0"/>
              <a:t>If a character is right-bracket symbol, pop once from the stack and compare the popped element to the current character. If they are not equal, the expression is invalid. Otherwise, continue until the input array is fully processed and the stack is empty.</a:t>
            </a:r>
          </a:p>
          <a:p>
            <a:r>
              <a:rPr lang="en-US" dirty="0" smtClean="0"/>
              <a:t>If the stack is not empty, the expression is invalid.  </a:t>
            </a:r>
            <a:endParaRPr lang="en-US" dirty="0"/>
          </a:p>
        </p:txBody>
      </p:sp>
    </p:spTree>
    <p:extLst>
      <p:ext uri="{BB962C8B-B14F-4D97-AF65-F5344CB8AC3E}">
        <p14:creationId xmlns:p14="http://schemas.microsoft.com/office/powerpoint/2010/main" val="8715312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2" y="503238"/>
            <a:ext cx="8603819" cy="868362"/>
          </a:xfrm>
        </p:spPr>
        <p:txBody>
          <a:bodyPr>
            <a:noAutofit/>
          </a:bodyPr>
          <a:lstStyle/>
          <a:p>
            <a:pPr algn="l"/>
            <a:r>
              <a:rPr lang="en-US" sz="3600" smtClean="0">
                <a:latin typeface="Arial" charset="0"/>
                <a:ea typeface="Arial" charset="0"/>
                <a:cs typeface="Arial" charset="0"/>
              </a:rPr>
              <a:t>Evaluating a Mathematical </a:t>
            </a:r>
            <a:r>
              <a:rPr lang="en-US" sz="3600" dirty="0" smtClean="0">
                <a:latin typeface="Arial" charset="0"/>
                <a:ea typeface="Arial" charset="0"/>
                <a:cs typeface="Arial" charset="0"/>
              </a:rPr>
              <a:t>Expression</a:t>
            </a:r>
            <a:endParaRPr lang="en-US" sz="3600" dirty="0">
              <a:latin typeface="Arial" charset="0"/>
              <a:ea typeface="Arial" charset="0"/>
              <a:cs typeface="Arial" charset="0"/>
            </a:endParaRPr>
          </a:p>
        </p:txBody>
      </p:sp>
      <p:sp>
        <p:nvSpPr>
          <p:cNvPr id="12" name="TextBox 11"/>
          <p:cNvSpPr txBox="1"/>
          <p:nvPr/>
        </p:nvSpPr>
        <p:spPr>
          <a:xfrm>
            <a:off x="437374" y="1809074"/>
            <a:ext cx="2332690" cy="369332"/>
          </a:xfrm>
          <a:prstGeom prst="rect">
            <a:avLst/>
          </a:prstGeom>
          <a:noFill/>
        </p:spPr>
        <p:txBody>
          <a:bodyPr wrap="none" rtlCol="0">
            <a:spAutoFit/>
          </a:bodyPr>
          <a:lstStyle/>
          <a:p>
            <a:r>
              <a:rPr lang="en-US" dirty="0" smtClean="0"/>
              <a:t>[(4+6+1) x 2 ] – 3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62144220"/>
              </p:ext>
            </p:extLst>
          </p:nvPr>
        </p:nvGraphicFramePr>
        <p:xfrm>
          <a:off x="4152434" y="3292985"/>
          <a:ext cx="369194" cy="1503680"/>
        </p:xfrm>
        <a:graphic>
          <a:graphicData uri="http://schemas.openxmlformats.org/drawingml/2006/table">
            <a:tbl>
              <a:tblPr firstRow="1" bandRow="1">
                <a:tableStyleId>{5940675A-B579-460E-94D1-54222C63F5DA}</a:tableStyleId>
              </a:tblPr>
              <a:tblGrid>
                <a:gridCol w="369194"/>
              </a:tblGrid>
              <a:tr h="375920">
                <a:tc>
                  <a:txBody>
                    <a:bodyPr/>
                    <a:lstStyle/>
                    <a:p>
                      <a:r>
                        <a:rPr lang="en-US" dirty="0" smtClean="0"/>
                        <a:t>+</a:t>
                      </a:r>
                      <a:endParaRPr lang="en-US" dirty="0"/>
                    </a:p>
                  </a:txBody>
                  <a:tcPr/>
                </a:tc>
              </a:tr>
              <a:tr h="375920">
                <a:tc>
                  <a:txBody>
                    <a:bodyPr/>
                    <a:lstStyle/>
                    <a:p>
                      <a:r>
                        <a:rPr lang="en-US" dirty="0" smtClean="0"/>
                        <a:t>+</a:t>
                      </a:r>
                      <a:endParaRPr lang="en-US" dirty="0"/>
                    </a:p>
                  </a:txBody>
                  <a:tcPr/>
                </a:tc>
              </a:tr>
              <a:tr h="375920">
                <a:tc>
                  <a:txBody>
                    <a:bodyPr/>
                    <a:lstStyle/>
                    <a:p>
                      <a:r>
                        <a:rPr lang="en-US" dirty="0" smtClean="0"/>
                        <a:t>(</a:t>
                      </a:r>
                      <a:endParaRPr lang="en-US" dirty="0"/>
                    </a:p>
                  </a:txBody>
                  <a:tcPr/>
                </a:tc>
              </a:tr>
              <a:tr h="375920">
                <a:tc>
                  <a:txBody>
                    <a:bodyPr/>
                    <a:lstStyle/>
                    <a:p>
                      <a:r>
                        <a:rPr lang="en-US" dirty="0" smtClean="0"/>
                        <a:t>[</a:t>
                      </a:r>
                      <a:endParaRPr lang="en-US" dirty="0"/>
                    </a:p>
                  </a:txBody>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784697110"/>
              </p:ext>
            </p:extLst>
          </p:nvPr>
        </p:nvGraphicFramePr>
        <p:xfrm>
          <a:off x="2715456" y="3668905"/>
          <a:ext cx="369194" cy="1127760"/>
        </p:xfrm>
        <a:graphic>
          <a:graphicData uri="http://schemas.openxmlformats.org/drawingml/2006/table">
            <a:tbl>
              <a:tblPr firstRow="1" bandRow="1">
                <a:tableStyleId>{5940675A-B579-460E-94D1-54222C63F5DA}</a:tableStyleId>
              </a:tblPr>
              <a:tblGrid>
                <a:gridCol w="369194"/>
              </a:tblGrid>
              <a:tr h="375920">
                <a:tc>
                  <a:txBody>
                    <a:bodyPr/>
                    <a:lstStyle/>
                    <a:p>
                      <a:r>
                        <a:rPr lang="en-US" dirty="0" smtClean="0"/>
                        <a:t>1</a:t>
                      </a:r>
                      <a:endParaRPr lang="en-US" dirty="0"/>
                    </a:p>
                  </a:txBody>
                  <a:tcPr/>
                </a:tc>
              </a:tr>
              <a:tr h="375920">
                <a:tc>
                  <a:txBody>
                    <a:bodyPr/>
                    <a:lstStyle/>
                    <a:p>
                      <a:r>
                        <a:rPr lang="en-US" dirty="0" smtClean="0"/>
                        <a:t>6</a:t>
                      </a:r>
                      <a:endParaRPr lang="en-US" dirty="0"/>
                    </a:p>
                  </a:txBody>
                  <a:tcPr/>
                </a:tc>
              </a:tr>
              <a:tr h="375920">
                <a:tc>
                  <a:txBody>
                    <a:bodyPr/>
                    <a:lstStyle/>
                    <a:p>
                      <a:r>
                        <a:rPr lang="en-US" dirty="0" smtClean="0"/>
                        <a:t>4</a:t>
                      </a:r>
                      <a:endParaRPr lang="en-US" dirty="0"/>
                    </a:p>
                  </a:txBody>
                  <a:tcPr/>
                </a:tc>
              </a:tr>
            </a:tbl>
          </a:graphicData>
        </a:graphic>
      </p:graphicFrame>
      <p:sp>
        <p:nvSpPr>
          <p:cNvPr id="8" name="TextBox 7"/>
          <p:cNvSpPr txBox="1"/>
          <p:nvPr/>
        </p:nvSpPr>
        <p:spPr>
          <a:xfrm>
            <a:off x="2249875" y="4984124"/>
            <a:ext cx="1300356" cy="369332"/>
          </a:xfrm>
          <a:prstGeom prst="rect">
            <a:avLst/>
          </a:prstGeom>
          <a:noFill/>
        </p:spPr>
        <p:txBody>
          <a:bodyPr wrap="none" rtlCol="0">
            <a:spAutoFit/>
          </a:bodyPr>
          <a:lstStyle/>
          <a:p>
            <a:r>
              <a:rPr lang="en-US" dirty="0" err="1" smtClean="0"/>
              <a:t>num_stack</a:t>
            </a:r>
            <a:endParaRPr lang="en-US" dirty="0"/>
          </a:p>
        </p:txBody>
      </p:sp>
      <p:sp>
        <p:nvSpPr>
          <p:cNvPr id="62" name="TextBox 61"/>
          <p:cNvSpPr txBox="1"/>
          <p:nvPr/>
        </p:nvSpPr>
        <p:spPr>
          <a:xfrm>
            <a:off x="3960619" y="4974245"/>
            <a:ext cx="1107996" cy="369332"/>
          </a:xfrm>
          <a:prstGeom prst="rect">
            <a:avLst/>
          </a:prstGeom>
          <a:noFill/>
        </p:spPr>
        <p:txBody>
          <a:bodyPr wrap="none" rtlCol="0">
            <a:spAutoFit/>
          </a:bodyPr>
          <a:lstStyle/>
          <a:p>
            <a:r>
              <a:rPr lang="en-US" dirty="0" err="1" smtClean="0"/>
              <a:t>op_stack</a:t>
            </a:r>
            <a:endParaRPr lang="en-US" dirty="0"/>
          </a:p>
        </p:txBody>
      </p:sp>
      <p:sp>
        <p:nvSpPr>
          <p:cNvPr id="10" name="TextBox 9"/>
          <p:cNvSpPr txBox="1"/>
          <p:nvPr/>
        </p:nvSpPr>
        <p:spPr>
          <a:xfrm>
            <a:off x="4855335" y="2640169"/>
            <a:ext cx="261610" cy="369332"/>
          </a:xfrm>
          <a:prstGeom prst="rect">
            <a:avLst/>
          </a:prstGeom>
          <a:noFill/>
        </p:spPr>
        <p:txBody>
          <a:bodyPr wrap="none" rtlCol="0">
            <a:spAutoFit/>
          </a:bodyPr>
          <a:lstStyle/>
          <a:p>
            <a:r>
              <a:rPr lang="en-US" smtClean="0"/>
              <a:t>)</a:t>
            </a:r>
            <a:endParaRPr lang="en-US"/>
          </a:p>
        </p:txBody>
      </p:sp>
      <p:cxnSp>
        <p:nvCxnSpPr>
          <p:cNvPr id="14" name="Straight Connector 13"/>
          <p:cNvCxnSpPr>
            <a:stCxn id="10" idx="2"/>
          </p:cNvCxnSpPr>
          <p:nvPr/>
        </p:nvCxnSpPr>
        <p:spPr>
          <a:xfrm flipH="1">
            <a:off x="4521628" y="3009501"/>
            <a:ext cx="464512" cy="1223284"/>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317107" y="4327302"/>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7" name="TextBox 16"/>
          <p:cNvSpPr txBox="1"/>
          <p:nvPr/>
        </p:nvSpPr>
        <p:spPr>
          <a:xfrm>
            <a:off x="7160654" y="4974245"/>
            <a:ext cx="312906" cy="369332"/>
          </a:xfrm>
          <a:prstGeom prst="rect">
            <a:avLst/>
          </a:prstGeom>
          <a:noFill/>
        </p:spPr>
        <p:txBody>
          <a:bodyPr wrap="none" rtlCol="0">
            <a:spAutoFit/>
          </a:bodyPr>
          <a:lstStyle/>
          <a:p>
            <a:r>
              <a:rPr lang="en-US" smtClean="0"/>
              <a:t>1</a:t>
            </a:r>
            <a:endParaRPr lang="en-US"/>
          </a:p>
        </p:txBody>
      </p:sp>
      <p:sp>
        <p:nvSpPr>
          <p:cNvPr id="18" name="TextBox 17"/>
          <p:cNvSpPr txBox="1"/>
          <p:nvPr/>
        </p:nvSpPr>
        <p:spPr>
          <a:xfrm>
            <a:off x="7894749" y="4973090"/>
            <a:ext cx="270457" cy="369332"/>
          </a:xfrm>
          <a:prstGeom prst="rect">
            <a:avLst/>
          </a:prstGeom>
          <a:noFill/>
        </p:spPr>
        <p:txBody>
          <a:bodyPr wrap="square" rtlCol="0">
            <a:spAutoFit/>
          </a:bodyPr>
          <a:lstStyle/>
          <a:p>
            <a:r>
              <a:rPr lang="en-US" smtClean="0"/>
              <a:t>6</a:t>
            </a:r>
            <a:endParaRPr lang="en-US"/>
          </a:p>
        </p:txBody>
      </p:sp>
      <p:cxnSp>
        <p:nvCxnSpPr>
          <p:cNvPr id="20" name="Straight Connector 19"/>
          <p:cNvCxnSpPr>
            <a:stCxn id="17" idx="0"/>
            <a:endCxn id="16" idx="4"/>
          </p:cNvCxnSpPr>
          <p:nvPr/>
        </p:nvCxnSpPr>
        <p:spPr>
          <a:xfrm flipV="1">
            <a:off x="7317107" y="4796666"/>
            <a:ext cx="231820" cy="1775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18" idx="0"/>
            <a:endCxn id="16" idx="4"/>
          </p:cNvCxnSpPr>
          <p:nvPr/>
        </p:nvCxnSpPr>
        <p:spPr>
          <a:xfrm flipH="1" flipV="1">
            <a:off x="7548927" y="4796666"/>
            <a:ext cx="481051" cy="17642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17704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2" y="503238"/>
            <a:ext cx="8603819" cy="868362"/>
          </a:xfrm>
        </p:spPr>
        <p:txBody>
          <a:bodyPr>
            <a:noAutofit/>
          </a:bodyPr>
          <a:lstStyle/>
          <a:p>
            <a:pPr algn="l"/>
            <a:r>
              <a:rPr lang="en-US" sz="3600" smtClean="0">
                <a:latin typeface="Arial" charset="0"/>
                <a:ea typeface="Arial" charset="0"/>
                <a:cs typeface="Arial" charset="0"/>
              </a:rPr>
              <a:t>Evaluating a Mathematical </a:t>
            </a:r>
            <a:r>
              <a:rPr lang="en-US" sz="3600" dirty="0" smtClean="0">
                <a:latin typeface="Arial" charset="0"/>
                <a:ea typeface="Arial" charset="0"/>
                <a:cs typeface="Arial" charset="0"/>
              </a:rPr>
              <a:t>Expression</a:t>
            </a:r>
            <a:endParaRPr lang="en-US" sz="3600" dirty="0">
              <a:latin typeface="Arial" charset="0"/>
              <a:ea typeface="Arial" charset="0"/>
              <a:cs typeface="Arial" charset="0"/>
            </a:endParaRPr>
          </a:p>
        </p:txBody>
      </p:sp>
      <p:sp>
        <p:nvSpPr>
          <p:cNvPr id="12" name="TextBox 11"/>
          <p:cNvSpPr txBox="1"/>
          <p:nvPr/>
        </p:nvSpPr>
        <p:spPr>
          <a:xfrm>
            <a:off x="437374" y="1809074"/>
            <a:ext cx="2332690" cy="369332"/>
          </a:xfrm>
          <a:prstGeom prst="rect">
            <a:avLst/>
          </a:prstGeom>
          <a:noFill/>
        </p:spPr>
        <p:txBody>
          <a:bodyPr wrap="none" rtlCol="0">
            <a:spAutoFit/>
          </a:bodyPr>
          <a:lstStyle/>
          <a:p>
            <a:r>
              <a:rPr lang="en-US" dirty="0" smtClean="0"/>
              <a:t>[(4+6+1) x 2 ] – 3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06754936"/>
              </p:ext>
            </p:extLst>
          </p:nvPr>
        </p:nvGraphicFramePr>
        <p:xfrm>
          <a:off x="4152434" y="3668905"/>
          <a:ext cx="369194" cy="1127760"/>
        </p:xfrm>
        <a:graphic>
          <a:graphicData uri="http://schemas.openxmlformats.org/drawingml/2006/table">
            <a:tbl>
              <a:tblPr firstRow="1" bandRow="1">
                <a:tableStyleId>{5940675A-B579-460E-94D1-54222C63F5DA}</a:tableStyleId>
              </a:tblPr>
              <a:tblGrid>
                <a:gridCol w="369194"/>
              </a:tblGrid>
              <a:tr h="375920">
                <a:tc>
                  <a:txBody>
                    <a:bodyPr/>
                    <a:lstStyle/>
                    <a:p>
                      <a:r>
                        <a:rPr lang="en-US" dirty="0" smtClean="0"/>
                        <a:t>+</a:t>
                      </a:r>
                      <a:endParaRPr lang="en-US" dirty="0"/>
                    </a:p>
                  </a:txBody>
                  <a:tcPr/>
                </a:tc>
              </a:tr>
              <a:tr h="375920">
                <a:tc>
                  <a:txBody>
                    <a:bodyPr/>
                    <a:lstStyle/>
                    <a:p>
                      <a:r>
                        <a:rPr lang="en-US" dirty="0" smtClean="0"/>
                        <a:t>(</a:t>
                      </a:r>
                      <a:endParaRPr lang="en-US" dirty="0"/>
                    </a:p>
                  </a:txBody>
                  <a:tcPr/>
                </a:tc>
              </a:tr>
              <a:tr h="375920">
                <a:tc>
                  <a:txBody>
                    <a:bodyPr/>
                    <a:lstStyle/>
                    <a:p>
                      <a:r>
                        <a:rPr lang="en-US" dirty="0" smtClean="0"/>
                        <a:t>[</a:t>
                      </a:r>
                      <a:endParaRPr lang="en-US" dirty="0"/>
                    </a:p>
                  </a:txBody>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384989289"/>
              </p:ext>
            </p:extLst>
          </p:nvPr>
        </p:nvGraphicFramePr>
        <p:xfrm>
          <a:off x="2715456" y="3668905"/>
          <a:ext cx="369194" cy="751840"/>
        </p:xfrm>
        <a:graphic>
          <a:graphicData uri="http://schemas.openxmlformats.org/drawingml/2006/table">
            <a:tbl>
              <a:tblPr firstRow="1" bandRow="1">
                <a:tableStyleId>{5940675A-B579-460E-94D1-54222C63F5DA}</a:tableStyleId>
              </a:tblPr>
              <a:tblGrid>
                <a:gridCol w="369194"/>
              </a:tblGrid>
              <a:tr h="375920">
                <a:tc>
                  <a:txBody>
                    <a:bodyPr/>
                    <a:lstStyle/>
                    <a:p>
                      <a:r>
                        <a:rPr lang="en-US" dirty="0" smtClean="0"/>
                        <a:t>7</a:t>
                      </a:r>
                      <a:endParaRPr lang="en-US" dirty="0"/>
                    </a:p>
                  </a:txBody>
                  <a:tcPr/>
                </a:tc>
              </a:tr>
              <a:tr h="375920">
                <a:tc>
                  <a:txBody>
                    <a:bodyPr/>
                    <a:lstStyle/>
                    <a:p>
                      <a:r>
                        <a:rPr lang="en-US" dirty="0" smtClean="0"/>
                        <a:t>4</a:t>
                      </a:r>
                      <a:endParaRPr lang="en-US" dirty="0"/>
                    </a:p>
                  </a:txBody>
                  <a:tcPr/>
                </a:tc>
              </a:tr>
            </a:tbl>
          </a:graphicData>
        </a:graphic>
      </p:graphicFrame>
      <p:sp>
        <p:nvSpPr>
          <p:cNvPr id="8" name="TextBox 7"/>
          <p:cNvSpPr txBox="1"/>
          <p:nvPr/>
        </p:nvSpPr>
        <p:spPr>
          <a:xfrm>
            <a:off x="2249875" y="4984124"/>
            <a:ext cx="1300356" cy="369332"/>
          </a:xfrm>
          <a:prstGeom prst="rect">
            <a:avLst/>
          </a:prstGeom>
          <a:noFill/>
        </p:spPr>
        <p:txBody>
          <a:bodyPr wrap="none" rtlCol="0">
            <a:spAutoFit/>
          </a:bodyPr>
          <a:lstStyle/>
          <a:p>
            <a:r>
              <a:rPr lang="en-US" dirty="0" err="1" smtClean="0"/>
              <a:t>num_stack</a:t>
            </a:r>
            <a:endParaRPr lang="en-US" dirty="0"/>
          </a:p>
        </p:txBody>
      </p:sp>
      <p:sp>
        <p:nvSpPr>
          <p:cNvPr id="62" name="TextBox 61"/>
          <p:cNvSpPr txBox="1"/>
          <p:nvPr/>
        </p:nvSpPr>
        <p:spPr>
          <a:xfrm>
            <a:off x="3960619" y="4974245"/>
            <a:ext cx="1107996" cy="369332"/>
          </a:xfrm>
          <a:prstGeom prst="rect">
            <a:avLst/>
          </a:prstGeom>
          <a:noFill/>
        </p:spPr>
        <p:txBody>
          <a:bodyPr wrap="none" rtlCol="0">
            <a:spAutoFit/>
          </a:bodyPr>
          <a:lstStyle/>
          <a:p>
            <a:r>
              <a:rPr lang="en-US" dirty="0" err="1" smtClean="0"/>
              <a:t>op_stack</a:t>
            </a:r>
            <a:endParaRPr lang="en-US" dirty="0"/>
          </a:p>
        </p:txBody>
      </p:sp>
      <p:sp>
        <p:nvSpPr>
          <p:cNvPr id="10" name="TextBox 9"/>
          <p:cNvSpPr txBox="1"/>
          <p:nvPr/>
        </p:nvSpPr>
        <p:spPr>
          <a:xfrm>
            <a:off x="4855335" y="2640169"/>
            <a:ext cx="261610" cy="369332"/>
          </a:xfrm>
          <a:prstGeom prst="rect">
            <a:avLst/>
          </a:prstGeom>
          <a:noFill/>
        </p:spPr>
        <p:txBody>
          <a:bodyPr wrap="none" rtlCol="0">
            <a:spAutoFit/>
          </a:bodyPr>
          <a:lstStyle/>
          <a:p>
            <a:r>
              <a:rPr lang="en-US" smtClean="0"/>
              <a:t>)</a:t>
            </a:r>
            <a:endParaRPr lang="en-US"/>
          </a:p>
        </p:txBody>
      </p:sp>
      <p:cxnSp>
        <p:nvCxnSpPr>
          <p:cNvPr id="14" name="Straight Connector 13"/>
          <p:cNvCxnSpPr>
            <a:stCxn id="10" idx="2"/>
          </p:cNvCxnSpPr>
          <p:nvPr/>
        </p:nvCxnSpPr>
        <p:spPr>
          <a:xfrm flipH="1">
            <a:off x="4521628" y="3009501"/>
            <a:ext cx="464512" cy="1223284"/>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317107" y="4327302"/>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7" name="TextBox 16"/>
          <p:cNvSpPr txBox="1"/>
          <p:nvPr/>
        </p:nvSpPr>
        <p:spPr>
          <a:xfrm>
            <a:off x="7160654" y="4974245"/>
            <a:ext cx="312906" cy="369332"/>
          </a:xfrm>
          <a:prstGeom prst="rect">
            <a:avLst/>
          </a:prstGeom>
          <a:noFill/>
        </p:spPr>
        <p:txBody>
          <a:bodyPr wrap="none" rtlCol="0">
            <a:spAutoFit/>
          </a:bodyPr>
          <a:lstStyle/>
          <a:p>
            <a:r>
              <a:rPr lang="en-US" smtClean="0"/>
              <a:t>1</a:t>
            </a:r>
            <a:endParaRPr lang="en-US"/>
          </a:p>
        </p:txBody>
      </p:sp>
      <p:sp>
        <p:nvSpPr>
          <p:cNvPr id="18" name="TextBox 17"/>
          <p:cNvSpPr txBox="1"/>
          <p:nvPr/>
        </p:nvSpPr>
        <p:spPr>
          <a:xfrm>
            <a:off x="7894749" y="4973090"/>
            <a:ext cx="270457" cy="369332"/>
          </a:xfrm>
          <a:prstGeom prst="rect">
            <a:avLst/>
          </a:prstGeom>
          <a:noFill/>
        </p:spPr>
        <p:txBody>
          <a:bodyPr wrap="square" rtlCol="0">
            <a:spAutoFit/>
          </a:bodyPr>
          <a:lstStyle/>
          <a:p>
            <a:r>
              <a:rPr lang="en-US" smtClean="0"/>
              <a:t>6</a:t>
            </a:r>
            <a:endParaRPr lang="en-US"/>
          </a:p>
        </p:txBody>
      </p:sp>
      <p:cxnSp>
        <p:nvCxnSpPr>
          <p:cNvPr id="20" name="Straight Connector 19"/>
          <p:cNvCxnSpPr>
            <a:stCxn id="17" idx="0"/>
            <a:endCxn id="16" idx="4"/>
          </p:cNvCxnSpPr>
          <p:nvPr/>
        </p:nvCxnSpPr>
        <p:spPr>
          <a:xfrm flipV="1">
            <a:off x="7317107" y="4796666"/>
            <a:ext cx="231820" cy="1775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18" idx="0"/>
            <a:endCxn id="16" idx="4"/>
          </p:cNvCxnSpPr>
          <p:nvPr/>
        </p:nvCxnSpPr>
        <p:spPr>
          <a:xfrm flipH="1" flipV="1">
            <a:off x="7548927" y="4796666"/>
            <a:ext cx="481051" cy="176424"/>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6722773" y="3434223"/>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9" name="TextBox 18"/>
          <p:cNvSpPr txBox="1"/>
          <p:nvPr/>
        </p:nvSpPr>
        <p:spPr>
          <a:xfrm>
            <a:off x="6422264" y="4192652"/>
            <a:ext cx="645611" cy="369332"/>
          </a:xfrm>
          <a:prstGeom prst="rect">
            <a:avLst/>
          </a:prstGeom>
          <a:noFill/>
        </p:spPr>
        <p:txBody>
          <a:bodyPr wrap="square" rtlCol="0">
            <a:spAutoFit/>
          </a:bodyPr>
          <a:lstStyle/>
          <a:p>
            <a:r>
              <a:rPr lang="en-US" dirty="0" smtClean="0"/>
              <a:t>4</a:t>
            </a:r>
            <a:endParaRPr lang="en-US" dirty="0"/>
          </a:p>
        </p:txBody>
      </p:sp>
      <p:cxnSp>
        <p:nvCxnSpPr>
          <p:cNvPr id="21" name="Straight Connector 20"/>
          <p:cNvCxnSpPr/>
          <p:nvPr/>
        </p:nvCxnSpPr>
        <p:spPr>
          <a:xfrm flipV="1">
            <a:off x="6606862" y="3903588"/>
            <a:ext cx="231821" cy="329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1"/>
          </p:cNvCxnSpPr>
          <p:nvPr/>
        </p:nvCxnSpPr>
        <p:spPr>
          <a:xfrm flipH="1" flipV="1">
            <a:off x="7005389" y="3911829"/>
            <a:ext cx="379616" cy="48421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56246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2" y="503238"/>
            <a:ext cx="8603819" cy="868362"/>
          </a:xfrm>
        </p:spPr>
        <p:txBody>
          <a:bodyPr>
            <a:noAutofit/>
          </a:bodyPr>
          <a:lstStyle/>
          <a:p>
            <a:pPr algn="l"/>
            <a:r>
              <a:rPr lang="en-US" sz="3600" smtClean="0">
                <a:latin typeface="Arial" charset="0"/>
                <a:ea typeface="Arial" charset="0"/>
                <a:cs typeface="Arial" charset="0"/>
              </a:rPr>
              <a:t>Evaluating a Mathematical </a:t>
            </a:r>
            <a:r>
              <a:rPr lang="en-US" sz="3600" dirty="0" smtClean="0">
                <a:latin typeface="Arial" charset="0"/>
                <a:ea typeface="Arial" charset="0"/>
                <a:cs typeface="Arial" charset="0"/>
              </a:rPr>
              <a:t>Expression</a:t>
            </a:r>
            <a:endParaRPr lang="en-US" sz="3600" dirty="0">
              <a:latin typeface="Arial" charset="0"/>
              <a:ea typeface="Arial" charset="0"/>
              <a:cs typeface="Arial" charset="0"/>
            </a:endParaRPr>
          </a:p>
        </p:txBody>
      </p:sp>
      <p:sp>
        <p:nvSpPr>
          <p:cNvPr id="12" name="TextBox 11"/>
          <p:cNvSpPr txBox="1"/>
          <p:nvPr/>
        </p:nvSpPr>
        <p:spPr>
          <a:xfrm>
            <a:off x="437374" y="1809074"/>
            <a:ext cx="2332690" cy="369332"/>
          </a:xfrm>
          <a:prstGeom prst="rect">
            <a:avLst/>
          </a:prstGeom>
          <a:noFill/>
        </p:spPr>
        <p:txBody>
          <a:bodyPr wrap="none" rtlCol="0">
            <a:spAutoFit/>
          </a:bodyPr>
          <a:lstStyle/>
          <a:p>
            <a:r>
              <a:rPr lang="en-US" dirty="0" smtClean="0"/>
              <a:t>[(4+6+1) x 2 ] – 3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771062330"/>
              </p:ext>
            </p:extLst>
          </p:nvPr>
        </p:nvGraphicFramePr>
        <p:xfrm>
          <a:off x="4152434" y="3668905"/>
          <a:ext cx="369194" cy="751840"/>
        </p:xfrm>
        <a:graphic>
          <a:graphicData uri="http://schemas.openxmlformats.org/drawingml/2006/table">
            <a:tbl>
              <a:tblPr firstRow="1" bandRow="1">
                <a:tableStyleId>{5940675A-B579-460E-94D1-54222C63F5DA}</a:tableStyleId>
              </a:tblPr>
              <a:tblGrid>
                <a:gridCol w="369194"/>
              </a:tblGrid>
              <a:tr h="375920">
                <a:tc>
                  <a:txBody>
                    <a:bodyPr/>
                    <a:lstStyle/>
                    <a:p>
                      <a:r>
                        <a:rPr lang="en-US" dirty="0" smtClean="0"/>
                        <a:t>(</a:t>
                      </a:r>
                      <a:endParaRPr lang="en-US" dirty="0"/>
                    </a:p>
                  </a:txBody>
                  <a:tcPr/>
                </a:tc>
              </a:tr>
              <a:tr h="375920">
                <a:tc>
                  <a:txBody>
                    <a:bodyPr/>
                    <a:lstStyle/>
                    <a:p>
                      <a:r>
                        <a:rPr lang="en-US" dirty="0" smtClean="0"/>
                        <a:t>[</a:t>
                      </a:r>
                      <a:endParaRPr lang="en-US" dirty="0"/>
                    </a:p>
                  </a:txBody>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945009052"/>
              </p:ext>
            </p:extLst>
          </p:nvPr>
        </p:nvGraphicFramePr>
        <p:xfrm>
          <a:off x="2531712" y="3668905"/>
          <a:ext cx="552938" cy="375920"/>
        </p:xfrm>
        <a:graphic>
          <a:graphicData uri="http://schemas.openxmlformats.org/drawingml/2006/table">
            <a:tbl>
              <a:tblPr firstRow="1" bandRow="1">
                <a:tableStyleId>{5940675A-B579-460E-94D1-54222C63F5DA}</a:tableStyleId>
              </a:tblPr>
              <a:tblGrid>
                <a:gridCol w="552938"/>
              </a:tblGrid>
              <a:tr h="375920">
                <a:tc>
                  <a:txBody>
                    <a:bodyPr/>
                    <a:lstStyle/>
                    <a:p>
                      <a:r>
                        <a:rPr lang="en-US" dirty="0" smtClean="0"/>
                        <a:t>11</a:t>
                      </a:r>
                      <a:endParaRPr lang="en-US" dirty="0"/>
                    </a:p>
                  </a:txBody>
                  <a:tcPr/>
                </a:tc>
              </a:tr>
            </a:tbl>
          </a:graphicData>
        </a:graphic>
      </p:graphicFrame>
      <p:sp>
        <p:nvSpPr>
          <p:cNvPr id="8" name="TextBox 7"/>
          <p:cNvSpPr txBox="1"/>
          <p:nvPr/>
        </p:nvSpPr>
        <p:spPr>
          <a:xfrm>
            <a:off x="2249875" y="4984124"/>
            <a:ext cx="1300356" cy="369332"/>
          </a:xfrm>
          <a:prstGeom prst="rect">
            <a:avLst/>
          </a:prstGeom>
          <a:noFill/>
        </p:spPr>
        <p:txBody>
          <a:bodyPr wrap="none" rtlCol="0">
            <a:spAutoFit/>
          </a:bodyPr>
          <a:lstStyle/>
          <a:p>
            <a:r>
              <a:rPr lang="en-US" dirty="0" err="1" smtClean="0"/>
              <a:t>num_stack</a:t>
            </a:r>
            <a:endParaRPr lang="en-US" dirty="0"/>
          </a:p>
        </p:txBody>
      </p:sp>
      <p:sp>
        <p:nvSpPr>
          <p:cNvPr id="62" name="TextBox 61"/>
          <p:cNvSpPr txBox="1"/>
          <p:nvPr/>
        </p:nvSpPr>
        <p:spPr>
          <a:xfrm>
            <a:off x="3960619" y="4974245"/>
            <a:ext cx="1107996" cy="369332"/>
          </a:xfrm>
          <a:prstGeom prst="rect">
            <a:avLst/>
          </a:prstGeom>
          <a:noFill/>
        </p:spPr>
        <p:txBody>
          <a:bodyPr wrap="none" rtlCol="0">
            <a:spAutoFit/>
          </a:bodyPr>
          <a:lstStyle/>
          <a:p>
            <a:r>
              <a:rPr lang="en-US" dirty="0" err="1" smtClean="0"/>
              <a:t>op_stack</a:t>
            </a:r>
            <a:endParaRPr lang="en-US" dirty="0"/>
          </a:p>
        </p:txBody>
      </p:sp>
      <p:sp>
        <p:nvSpPr>
          <p:cNvPr id="10" name="TextBox 9"/>
          <p:cNvSpPr txBox="1"/>
          <p:nvPr/>
        </p:nvSpPr>
        <p:spPr>
          <a:xfrm>
            <a:off x="4855335" y="2640169"/>
            <a:ext cx="261610" cy="369332"/>
          </a:xfrm>
          <a:prstGeom prst="rect">
            <a:avLst/>
          </a:prstGeom>
          <a:noFill/>
        </p:spPr>
        <p:txBody>
          <a:bodyPr wrap="none" rtlCol="0">
            <a:spAutoFit/>
          </a:bodyPr>
          <a:lstStyle/>
          <a:p>
            <a:r>
              <a:rPr lang="en-US" smtClean="0"/>
              <a:t>)</a:t>
            </a:r>
            <a:endParaRPr lang="en-US"/>
          </a:p>
        </p:txBody>
      </p:sp>
      <p:cxnSp>
        <p:nvCxnSpPr>
          <p:cNvPr id="14" name="Straight Connector 13"/>
          <p:cNvCxnSpPr>
            <a:stCxn id="10" idx="2"/>
          </p:cNvCxnSpPr>
          <p:nvPr/>
        </p:nvCxnSpPr>
        <p:spPr>
          <a:xfrm flipH="1">
            <a:off x="4521628" y="3009501"/>
            <a:ext cx="464512" cy="902328"/>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317107" y="4327302"/>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7" name="TextBox 16"/>
          <p:cNvSpPr txBox="1"/>
          <p:nvPr/>
        </p:nvSpPr>
        <p:spPr>
          <a:xfrm>
            <a:off x="7160654" y="4974245"/>
            <a:ext cx="312906" cy="369332"/>
          </a:xfrm>
          <a:prstGeom prst="rect">
            <a:avLst/>
          </a:prstGeom>
          <a:noFill/>
        </p:spPr>
        <p:txBody>
          <a:bodyPr wrap="none" rtlCol="0">
            <a:spAutoFit/>
          </a:bodyPr>
          <a:lstStyle/>
          <a:p>
            <a:r>
              <a:rPr lang="en-US" smtClean="0"/>
              <a:t>1</a:t>
            </a:r>
            <a:endParaRPr lang="en-US"/>
          </a:p>
        </p:txBody>
      </p:sp>
      <p:sp>
        <p:nvSpPr>
          <p:cNvPr id="18" name="TextBox 17"/>
          <p:cNvSpPr txBox="1"/>
          <p:nvPr/>
        </p:nvSpPr>
        <p:spPr>
          <a:xfrm>
            <a:off x="7894749" y="4973090"/>
            <a:ext cx="270457" cy="369332"/>
          </a:xfrm>
          <a:prstGeom prst="rect">
            <a:avLst/>
          </a:prstGeom>
          <a:noFill/>
        </p:spPr>
        <p:txBody>
          <a:bodyPr wrap="square" rtlCol="0">
            <a:spAutoFit/>
          </a:bodyPr>
          <a:lstStyle/>
          <a:p>
            <a:r>
              <a:rPr lang="en-US" smtClean="0"/>
              <a:t>6</a:t>
            </a:r>
            <a:endParaRPr lang="en-US"/>
          </a:p>
        </p:txBody>
      </p:sp>
      <p:cxnSp>
        <p:nvCxnSpPr>
          <p:cNvPr id="20" name="Straight Connector 19"/>
          <p:cNvCxnSpPr>
            <a:stCxn id="17" idx="0"/>
            <a:endCxn id="16" idx="4"/>
          </p:cNvCxnSpPr>
          <p:nvPr/>
        </p:nvCxnSpPr>
        <p:spPr>
          <a:xfrm flipV="1">
            <a:off x="7317107" y="4796666"/>
            <a:ext cx="231820" cy="1775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18" idx="0"/>
            <a:endCxn id="16" idx="4"/>
          </p:cNvCxnSpPr>
          <p:nvPr/>
        </p:nvCxnSpPr>
        <p:spPr>
          <a:xfrm flipH="1" flipV="1">
            <a:off x="7548927" y="4796666"/>
            <a:ext cx="481051" cy="176424"/>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6722773" y="3434223"/>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9" name="TextBox 18"/>
          <p:cNvSpPr txBox="1"/>
          <p:nvPr/>
        </p:nvSpPr>
        <p:spPr>
          <a:xfrm>
            <a:off x="6422264" y="4192652"/>
            <a:ext cx="645611" cy="369332"/>
          </a:xfrm>
          <a:prstGeom prst="rect">
            <a:avLst/>
          </a:prstGeom>
          <a:noFill/>
        </p:spPr>
        <p:txBody>
          <a:bodyPr wrap="square" rtlCol="0">
            <a:spAutoFit/>
          </a:bodyPr>
          <a:lstStyle/>
          <a:p>
            <a:r>
              <a:rPr lang="en-US" dirty="0" smtClean="0"/>
              <a:t>4</a:t>
            </a:r>
            <a:endParaRPr lang="en-US" dirty="0"/>
          </a:p>
        </p:txBody>
      </p:sp>
      <p:cxnSp>
        <p:nvCxnSpPr>
          <p:cNvPr id="21" name="Straight Connector 20"/>
          <p:cNvCxnSpPr/>
          <p:nvPr/>
        </p:nvCxnSpPr>
        <p:spPr>
          <a:xfrm flipV="1">
            <a:off x="6606862" y="3903588"/>
            <a:ext cx="231821" cy="329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1"/>
          </p:cNvCxnSpPr>
          <p:nvPr/>
        </p:nvCxnSpPr>
        <p:spPr>
          <a:xfrm flipH="1" flipV="1">
            <a:off x="7005389" y="3911829"/>
            <a:ext cx="379616" cy="48421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78712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2" y="503238"/>
            <a:ext cx="8603819" cy="868362"/>
          </a:xfrm>
        </p:spPr>
        <p:txBody>
          <a:bodyPr>
            <a:noAutofit/>
          </a:bodyPr>
          <a:lstStyle/>
          <a:p>
            <a:pPr algn="l"/>
            <a:r>
              <a:rPr lang="en-US" sz="3600" smtClean="0">
                <a:latin typeface="Arial" charset="0"/>
                <a:ea typeface="Arial" charset="0"/>
                <a:cs typeface="Arial" charset="0"/>
              </a:rPr>
              <a:t>Evaluating a Mathematical </a:t>
            </a:r>
            <a:r>
              <a:rPr lang="en-US" sz="3600" dirty="0" smtClean="0">
                <a:latin typeface="Arial" charset="0"/>
                <a:ea typeface="Arial" charset="0"/>
                <a:cs typeface="Arial" charset="0"/>
              </a:rPr>
              <a:t>Expression</a:t>
            </a:r>
            <a:endParaRPr lang="en-US" sz="3600" dirty="0">
              <a:latin typeface="Arial" charset="0"/>
              <a:ea typeface="Arial" charset="0"/>
              <a:cs typeface="Arial" charset="0"/>
            </a:endParaRPr>
          </a:p>
        </p:txBody>
      </p:sp>
      <p:sp>
        <p:nvSpPr>
          <p:cNvPr id="12" name="TextBox 11"/>
          <p:cNvSpPr txBox="1"/>
          <p:nvPr/>
        </p:nvSpPr>
        <p:spPr>
          <a:xfrm>
            <a:off x="437374" y="1809074"/>
            <a:ext cx="2332690" cy="369332"/>
          </a:xfrm>
          <a:prstGeom prst="rect">
            <a:avLst/>
          </a:prstGeom>
          <a:noFill/>
        </p:spPr>
        <p:txBody>
          <a:bodyPr wrap="none" rtlCol="0">
            <a:spAutoFit/>
          </a:bodyPr>
          <a:lstStyle/>
          <a:p>
            <a:r>
              <a:rPr lang="en-US" dirty="0" smtClean="0"/>
              <a:t>[(4+6+1) x 2 ] – 3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54146732"/>
              </p:ext>
            </p:extLst>
          </p:nvPr>
        </p:nvGraphicFramePr>
        <p:xfrm>
          <a:off x="4152434" y="3668905"/>
          <a:ext cx="369194" cy="751840"/>
        </p:xfrm>
        <a:graphic>
          <a:graphicData uri="http://schemas.openxmlformats.org/drawingml/2006/table">
            <a:tbl>
              <a:tblPr firstRow="1" bandRow="1">
                <a:tableStyleId>{5940675A-B579-460E-94D1-54222C63F5DA}</a:tableStyleId>
              </a:tblPr>
              <a:tblGrid>
                <a:gridCol w="369194"/>
              </a:tblGrid>
              <a:tr h="375920">
                <a:tc>
                  <a:txBody>
                    <a:bodyPr/>
                    <a:lstStyle/>
                    <a:p>
                      <a:r>
                        <a:rPr lang="en-US" dirty="0" smtClean="0"/>
                        <a:t>x</a:t>
                      </a:r>
                      <a:endParaRPr lang="en-US" dirty="0"/>
                    </a:p>
                  </a:txBody>
                  <a:tcPr/>
                </a:tc>
              </a:tr>
              <a:tr h="375920">
                <a:tc>
                  <a:txBody>
                    <a:bodyPr/>
                    <a:lstStyle/>
                    <a:p>
                      <a:r>
                        <a:rPr lang="en-US" dirty="0" smtClean="0"/>
                        <a:t>[</a:t>
                      </a:r>
                      <a:endParaRPr lang="en-US" dirty="0"/>
                    </a:p>
                  </a:txBody>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653655062"/>
              </p:ext>
            </p:extLst>
          </p:nvPr>
        </p:nvGraphicFramePr>
        <p:xfrm>
          <a:off x="2531712" y="3668905"/>
          <a:ext cx="552938" cy="751840"/>
        </p:xfrm>
        <a:graphic>
          <a:graphicData uri="http://schemas.openxmlformats.org/drawingml/2006/table">
            <a:tbl>
              <a:tblPr firstRow="1" bandRow="1">
                <a:tableStyleId>{5940675A-B579-460E-94D1-54222C63F5DA}</a:tableStyleId>
              </a:tblPr>
              <a:tblGrid>
                <a:gridCol w="552938"/>
              </a:tblGrid>
              <a:tr h="375920">
                <a:tc>
                  <a:txBody>
                    <a:bodyPr/>
                    <a:lstStyle/>
                    <a:p>
                      <a:r>
                        <a:rPr lang="en-US" dirty="0" smtClean="0"/>
                        <a:t>2</a:t>
                      </a:r>
                      <a:endParaRPr lang="en-US" dirty="0"/>
                    </a:p>
                  </a:txBody>
                  <a:tcPr/>
                </a:tc>
              </a:tr>
              <a:tr h="375920">
                <a:tc>
                  <a:txBody>
                    <a:bodyPr/>
                    <a:lstStyle/>
                    <a:p>
                      <a:r>
                        <a:rPr lang="en-US" dirty="0" smtClean="0"/>
                        <a:t>11</a:t>
                      </a:r>
                      <a:endParaRPr lang="en-US" dirty="0"/>
                    </a:p>
                  </a:txBody>
                  <a:tcPr/>
                </a:tc>
              </a:tr>
            </a:tbl>
          </a:graphicData>
        </a:graphic>
      </p:graphicFrame>
      <p:sp>
        <p:nvSpPr>
          <p:cNvPr id="8" name="TextBox 7"/>
          <p:cNvSpPr txBox="1"/>
          <p:nvPr/>
        </p:nvSpPr>
        <p:spPr>
          <a:xfrm>
            <a:off x="2249875" y="4984124"/>
            <a:ext cx="1300356" cy="369332"/>
          </a:xfrm>
          <a:prstGeom prst="rect">
            <a:avLst/>
          </a:prstGeom>
          <a:noFill/>
        </p:spPr>
        <p:txBody>
          <a:bodyPr wrap="none" rtlCol="0">
            <a:spAutoFit/>
          </a:bodyPr>
          <a:lstStyle/>
          <a:p>
            <a:r>
              <a:rPr lang="en-US" dirty="0" err="1" smtClean="0"/>
              <a:t>num_stack</a:t>
            </a:r>
            <a:endParaRPr lang="en-US" dirty="0"/>
          </a:p>
        </p:txBody>
      </p:sp>
      <p:sp>
        <p:nvSpPr>
          <p:cNvPr id="62" name="TextBox 61"/>
          <p:cNvSpPr txBox="1"/>
          <p:nvPr/>
        </p:nvSpPr>
        <p:spPr>
          <a:xfrm>
            <a:off x="3960619" y="4974245"/>
            <a:ext cx="1107996" cy="369332"/>
          </a:xfrm>
          <a:prstGeom prst="rect">
            <a:avLst/>
          </a:prstGeom>
          <a:noFill/>
        </p:spPr>
        <p:txBody>
          <a:bodyPr wrap="none" rtlCol="0">
            <a:spAutoFit/>
          </a:bodyPr>
          <a:lstStyle/>
          <a:p>
            <a:r>
              <a:rPr lang="en-US" dirty="0" err="1" smtClean="0"/>
              <a:t>op_stack</a:t>
            </a:r>
            <a:endParaRPr lang="en-US" dirty="0"/>
          </a:p>
        </p:txBody>
      </p:sp>
      <p:sp>
        <p:nvSpPr>
          <p:cNvPr id="16" name="Oval 15"/>
          <p:cNvSpPr/>
          <p:nvPr/>
        </p:nvSpPr>
        <p:spPr>
          <a:xfrm>
            <a:off x="7317107" y="4327302"/>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7" name="TextBox 16"/>
          <p:cNvSpPr txBox="1"/>
          <p:nvPr/>
        </p:nvSpPr>
        <p:spPr>
          <a:xfrm>
            <a:off x="7160654" y="4974245"/>
            <a:ext cx="312906" cy="369332"/>
          </a:xfrm>
          <a:prstGeom prst="rect">
            <a:avLst/>
          </a:prstGeom>
          <a:noFill/>
        </p:spPr>
        <p:txBody>
          <a:bodyPr wrap="none" rtlCol="0">
            <a:spAutoFit/>
          </a:bodyPr>
          <a:lstStyle/>
          <a:p>
            <a:r>
              <a:rPr lang="en-US" smtClean="0"/>
              <a:t>1</a:t>
            </a:r>
            <a:endParaRPr lang="en-US"/>
          </a:p>
        </p:txBody>
      </p:sp>
      <p:sp>
        <p:nvSpPr>
          <p:cNvPr id="18" name="TextBox 17"/>
          <p:cNvSpPr txBox="1"/>
          <p:nvPr/>
        </p:nvSpPr>
        <p:spPr>
          <a:xfrm>
            <a:off x="7894749" y="4973090"/>
            <a:ext cx="270457" cy="369332"/>
          </a:xfrm>
          <a:prstGeom prst="rect">
            <a:avLst/>
          </a:prstGeom>
          <a:noFill/>
        </p:spPr>
        <p:txBody>
          <a:bodyPr wrap="square" rtlCol="0">
            <a:spAutoFit/>
          </a:bodyPr>
          <a:lstStyle/>
          <a:p>
            <a:r>
              <a:rPr lang="en-US" smtClean="0"/>
              <a:t>6</a:t>
            </a:r>
            <a:endParaRPr lang="en-US"/>
          </a:p>
        </p:txBody>
      </p:sp>
      <p:cxnSp>
        <p:nvCxnSpPr>
          <p:cNvPr id="20" name="Straight Connector 19"/>
          <p:cNvCxnSpPr>
            <a:stCxn id="17" idx="0"/>
            <a:endCxn id="16" idx="4"/>
          </p:cNvCxnSpPr>
          <p:nvPr/>
        </p:nvCxnSpPr>
        <p:spPr>
          <a:xfrm flipV="1">
            <a:off x="7317107" y="4796666"/>
            <a:ext cx="231820" cy="1775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18" idx="0"/>
            <a:endCxn id="16" idx="4"/>
          </p:cNvCxnSpPr>
          <p:nvPr/>
        </p:nvCxnSpPr>
        <p:spPr>
          <a:xfrm flipH="1" flipV="1">
            <a:off x="7548927" y="4796666"/>
            <a:ext cx="481051" cy="176424"/>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6722773" y="3434223"/>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9" name="TextBox 18"/>
          <p:cNvSpPr txBox="1"/>
          <p:nvPr/>
        </p:nvSpPr>
        <p:spPr>
          <a:xfrm>
            <a:off x="6422264" y="4192652"/>
            <a:ext cx="645611" cy="369332"/>
          </a:xfrm>
          <a:prstGeom prst="rect">
            <a:avLst/>
          </a:prstGeom>
          <a:noFill/>
        </p:spPr>
        <p:txBody>
          <a:bodyPr wrap="square" rtlCol="0">
            <a:spAutoFit/>
          </a:bodyPr>
          <a:lstStyle/>
          <a:p>
            <a:r>
              <a:rPr lang="en-US" dirty="0" smtClean="0"/>
              <a:t>4</a:t>
            </a:r>
            <a:endParaRPr lang="en-US" dirty="0"/>
          </a:p>
        </p:txBody>
      </p:sp>
      <p:cxnSp>
        <p:nvCxnSpPr>
          <p:cNvPr id="21" name="Straight Connector 20"/>
          <p:cNvCxnSpPr/>
          <p:nvPr/>
        </p:nvCxnSpPr>
        <p:spPr>
          <a:xfrm flipV="1">
            <a:off x="6606862" y="3903588"/>
            <a:ext cx="231821" cy="329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1"/>
          </p:cNvCxnSpPr>
          <p:nvPr/>
        </p:nvCxnSpPr>
        <p:spPr>
          <a:xfrm flipH="1" flipV="1">
            <a:off x="7005389" y="3911829"/>
            <a:ext cx="379616" cy="48421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649273" y="2833352"/>
            <a:ext cx="248786" cy="369332"/>
          </a:xfrm>
          <a:prstGeom prst="rect">
            <a:avLst/>
          </a:prstGeom>
          <a:noFill/>
        </p:spPr>
        <p:txBody>
          <a:bodyPr wrap="none" rtlCol="0">
            <a:spAutoFit/>
          </a:bodyPr>
          <a:lstStyle/>
          <a:p>
            <a:r>
              <a:rPr lang="en-US" dirty="0" smtClean="0"/>
              <a:t>]</a:t>
            </a:r>
            <a:endParaRPr lang="en-US" dirty="0"/>
          </a:p>
        </p:txBody>
      </p:sp>
      <p:cxnSp>
        <p:nvCxnSpPr>
          <p:cNvPr id="23" name="Straight Connector 22"/>
          <p:cNvCxnSpPr>
            <a:stCxn id="3" idx="2"/>
          </p:cNvCxnSpPr>
          <p:nvPr/>
        </p:nvCxnSpPr>
        <p:spPr>
          <a:xfrm flipH="1">
            <a:off x="4521628" y="3202684"/>
            <a:ext cx="252038" cy="1030101"/>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143223" y="2702981"/>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a:t>
            </a:r>
            <a:endParaRPr lang="en-US" dirty="0"/>
          </a:p>
        </p:txBody>
      </p:sp>
      <p:cxnSp>
        <p:nvCxnSpPr>
          <p:cNvPr id="25" name="Straight Connector 24"/>
          <p:cNvCxnSpPr/>
          <p:nvPr/>
        </p:nvCxnSpPr>
        <p:spPr>
          <a:xfrm flipH="1" flipV="1">
            <a:off x="6462644" y="3053756"/>
            <a:ext cx="379616" cy="4842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973376" y="3105026"/>
            <a:ext cx="231821" cy="329197"/>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775935" y="3457699"/>
            <a:ext cx="645611" cy="369332"/>
          </a:xfrm>
          <a:prstGeom prst="rect">
            <a:avLst/>
          </a:prstGeom>
          <a:noFill/>
        </p:spPr>
        <p:txBody>
          <a:bodyPr wrap="square" rtlCol="0">
            <a:spAutoFit/>
          </a:bodyPr>
          <a:lstStyle/>
          <a:p>
            <a:r>
              <a:rPr lang="en-US" dirty="0" smtClean="0"/>
              <a:t>2</a:t>
            </a:r>
            <a:endParaRPr lang="en-US" dirty="0"/>
          </a:p>
        </p:txBody>
      </p:sp>
    </p:spTree>
    <p:extLst>
      <p:ext uri="{BB962C8B-B14F-4D97-AF65-F5344CB8AC3E}">
        <p14:creationId xmlns:p14="http://schemas.microsoft.com/office/powerpoint/2010/main" val="13282543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2" y="503238"/>
            <a:ext cx="8603819" cy="868362"/>
          </a:xfrm>
        </p:spPr>
        <p:txBody>
          <a:bodyPr>
            <a:noAutofit/>
          </a:bodyPr>
          <a:lstStyle/>
          <a:p>
            <a:pPr algn="l"/>
            <a:r>
              <a:rPr lang="en-US" sz="3600" smtClean="0">
                <a:latin typeface="Arial" charset="0"/>
                <a:ea typeface="Arial" charset="0"/>
                <a:cs typeface="Arial" charset="0"/>
              </a:rPr>
              <a:t>Evaluating a Mathematical </a:t>
            </a:r>
            <a:r>
              <a:rPr lang="en-US" sz="3600" dirty="0" smtClean="0">
                <a:latin typeface="Arial" charset="0"/>
                <a:ea typeface="Arial" charset="0"/>
                <a:cs typeface="Arial" charset="0"/>
              </a:rPr>
              <a:t>Expression</a:t>
            </a:r>
            <a:endParaRPr lang="en-US" sz="3600" dirty="0">
              <a:latin typeface="Arial" charset="0"/>
              <a:ea typeface="Arial" charset="0"/>
              <a:cs typeface="Arial" charset="0"/>
            </a:endParaRPr>
          </a:p>
        </p:txBody>
      </p:sp>
      <p:sp>
        <p:nvSpPr>
          <p:cNvPr id="12" name="TextBox 11"/>
          <p:cNvSpPr txBox="1"/>
          <p:nvPr/>
        </p:nvSpPr>
        <p:spPr>
          <a:xfrm>
            <a:off x="437374" y="1809074"/>
            <a:ext cx="2332690" cy="369332"/>
          </a:xfrm>
          <a:prstGeom prst="rect">
            <a:avLst/>
          </a:prstGeom>
          <a:noFill/>
        </p:spPr>
        <p:txBody>
          <a:bodyPr wrap="none" rtlCol="0">
            <a:spAutoFit/>
          </a:bodyPr>
          <a:lstStyle/>
          <a:p>
            <a:r>
              <a:rPr lang="en-US" dirty="0" smtClean="0"/>
              <a:t>[(4+6+1) x 2 ] – 3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26895989"/>
              </p:ext>
            </p:extLst>
          </p:nvPr>
        </p:nvGraphicFramePr>
        <p:xfrm>
          <a:off x="4152434" y="3668905"/>
          <a:ext cx="369194" cy="375920"/>
        </p:xfrm>
        <a:graphic>
          <a:graphicData uri="http://schemas.openxmlformats.org/drawingml/2006/table">
            <a:tbl>
              <a:tblPr firstRow="1" bandRow="1">
                <a:tableStyleId>{5940675A-B579-460E-94D1-54222C63F5DA}</a:tableStyleId>
              </a:tblPr>
              <a:tblGrid>
                <a:gridCol w="369194"/>
              </a:tblGrid>
              <a:tr h="375920">
                <a:tc>
                  <a:txBody>
                    <a:bodyPr/>
                    <a:lstStyle/>
                    <a:p>
                      <a:r>
                        <a:rPr lang="en-US" dirty="0" smtClean="0"/>
                        <a:t>[</a:t>
                      </a:r>
                      <a:endParaRPr lang="en-US" dirty="0"/>
                    </a:p>
                  </a:txBody>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1862299831"/>
              </p:ext>
            </p:extLst>
          </p:nvPr>
        </p:nvGraphicFramePr>
        <p:xfrm>
          <a:off x="2531712" y="3668905"/>
          <a:ext cx="552938" cy="375920"/>
        </p:xfrm>
        <a:graphic>
          <a:graphicData uri="http://schemas.openxmlformats.org/drawingml/2006/table">
            <a:tbl>
              <a:tblPr firstRow="1" bandRow="1">
                <a:tableStyleId>{5940675A-B579-460E-94D1-54222C63F5DA}</a:tableStyleId>
              </a:tblPr>
              <a:tblGrid>
                <a:gridCol w="552938"/>
              </a:tblGrid>
              <a:tr h="375920">
                <a:tc>
                  <a:txBody>
                    <a:bodyPr/>
                    <a:lstStyle/>
                    <a:p>
                      <a:r>
                        <a:rPr lang="en-US" dirty="0" smtClean="0"/>
                        <a:t>22</a:t>
                      </a:r>
                      <a:endParaRPr lang="en-US" dirty="0"/>
                    </a:p>
                  </a:txBody>
                  <a:tcPr/>
                </a:tc>
              </a:tr>
            </a:tbl>
          </a:graphicData>
        </a:graphic>
      </p:graphicFrame>
      <p:sp>
        <p:nvSpPr>
          <p:cNvPr id="8" name="TextBox 7"/>
          <p:cNvSpPr txBox="1"/>
          <p:nvPr/>
        </p:nvSpPr>
        <p:spPr>
          <a:xfrm>
            <a:off x="2249875" y="4984124"/>
            <a:ext cx="1300356" cy="369332"/>
          </a:xfrm>
          <a:prstGeom prst="rect">
            <a:avLst/>
          </a:prstGeom>
          <a:noFill/>
        </p:spPr>
        <p:txBody>
          <a:bodyPr wrap="none" rtlCol="0">
            <a:spAutoFit/>
          </a:bodyPr>
          <a:lstStyle/>
          <a:p>
            <a:r>
              <a:rPr lang="en-US" dirty="0" err="1" smtClean="0"/>
              <a:t>num_stack</a:t>
            </a:r>
            <a:endParaRPr lang="en-US" dirty="0"/>
          </a:p>
        </p:txBody>
      </p:sp>
      <p:sp>
        <p:nvSpPr>
          <p:cNvPr id="62" name="TextBox 61"/>
          <p:cNvSpPr txBox="1"/>
          <p:nvPr/>
        </p:nvSpPr>
        <p:spPr>
          <a:xfrm>
            <a:off x="3960619" y="4974245"/>
            <a:ext cx="1107996" cy="369332"/>
          </a:xfrm>
          <a:prstGeom prst="rect">
            <a:avLst/>
          </a:prstGeom>
          <a:noFill/>
        </p:spPr>
        <p:txBody>
          <a:bodyPr wrap="none" rtlCol="0">
            <a:spAutoFit/>
          </a:bodyPr>
          <a:lstStyle/>
          <a:p>
            <a:r>
              <a:rPr lang="en-US" dirty="0" err="1" smtClean="0"/>
              <a:t>op_stack</a:t>
            </a:r>
            <a:endParaRPr lang="en-US" dirty="0"/>
          </a:p>
        </p:txBody>
      </p:sp>
      <p:sp>
        <p:nvSpPr>
          <p:cNvPr id="16" name="Oval 15"/>
          <p:cNvSpPr/>
          <p:nvPr/>
        </p:nvSpPr>
        <p:spPr>
          <a:xfrm>
            <a:off x="7317107" y="4327302"/>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7" name="TextBox 16"/>
          <p:cNvSpPr txBox="1"/>
          <p:nvPr/>
        </p:nvSpPr>
        <p:spPr>
          <a:xfrm>
            <a:off x="7160654" y="4974245"/>
            <a:ext cx="312906" cy="369332"/>
          </a:xfrm>
          <a:prstGeom prst="rect">
            <a:avLst/>
          </a:prstGeom>
          <a:noFill/>
        </p:spPr>
        <p:txBody>
          <a:bodyPr wrap="none" rtlCol="0">
            <a:spAutoFit/>
          </a:bodyPr>
          <a:lstStyle/>
          <a:p>
            <a:r>
              <a:rPr lang="en-US" smtClean="0"/>
              <a:t>1</a:t>
            </a:r>
            <a:endParaRPr lang="en-US"/>
          </a:p>
        </p:txBody>
      </p:sp>
      <p:sp>
        <p:nvSpPr>
          <p:cNvPr id="18" name="TextBox 17"/>
          <p:cNvSpPr txBox="1"/>
          <p:nvPr/>
        </p:nvSpPr>
        <p:spPr>
          <a:xfrm>
            <a:off x="7894749" y="4973090"/>
            <a:ext cx="270457" cy="369332"/>
          </a:xfrm>
          <a:prstGeom prst="rect">
            <a:avLst/>
          </a:prstGeom>
          <a:noFill/>
        </p:spPr>
        <p:txBody>
          <a:bodyPr wrap="square" rtlCol="0">
            <a:spAutoFit/>
          </a:bodyPr>
          <a:lstStyle/>
          <a:p>
            <a:r>
              <a:rPr lang="en-US" smtClean="0"/>
              <a:t>6</a:t>
            </a:r>
            <a:endParaRPr lang="en-US"/>
          </a:p>
        </p:txBody>
      </p:sp>
      <p:cxnSp>
        <p:nvCxnSpPr>
          <p:cNvPr id="20" name="Straight Connector 19"/>
          <p:cNvCxnSpPr>
            <a:stCxn id="17" idx="0"/>
            <a:endCxn id="16" idx="4"/>
          </p:cNvCxnSpPr>
          <p:nvPr/>
        </p:nvCxnSpPr>
        <p:spPr>
          <a:xfrm flipV="1">
            <a:off x="7317107" y="4796666"/>
            <a:ext cx="231820" cy="1775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18" idx="0"/>
            <a:endCxn id="16" idx="4"/>
          </p:cNvCxnSpPr>
          <p:nvPr/>
        </p:nvCxnSpPr>
        <p:spPr>
          <a:xfrm flipH="1" flipV="1">
            <a:off x="7548927" y="4796666"/>
            <a:ext cx="481051" cy="176424"/>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6722773" y="3434223"/>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9" name="TextBox 18"/>
          <p:cNvSpPr txBox="1"/>
          <p:nvPr/>
        </p:nvSpPr>
        <p:spPr>
          <a:xfrm>
            <a:off x="6422264" y="4192652"/>
            <a:ext cx="645611" cy="369332"/>
          </a:xfrm>
          <a:prstGeom prst="rect">
            <a:avLst/>
          </a:prstGeom>
          <a:noFill/>
        </p:spPr>
        <p:txBody>
          <a:bodyPr wrap="square" rtlCol="0">
            <a:spAutoFit/>
          </a:bodyPr>
          <a:lstStyle/>
          <a:p>
            <a:r>
              <a:rPr lang="en-US" dirty="0" smtClean="0"/>
              <a:t>4</a:t>
            </a:r>
            <a:endParaRPr lang="en-US" dirty="0"/>
          </a:p>
        </p:txBody>
      </p:sp>
      <p:cxnSp>
        <p:nvCxnSpPr>
          <p:cNvPr id="21" name="Straight Connector 20"/>
          <p:cNvCxnSpPr/>
          <p:nvPr/>
        </p:nvCxnSpPr>
        <p:spPr>
          <a:xfrm flipV="1">
            <a:off x="6606862" y="3903588"/>
            <a:ext cx="231821" cy="329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1"/>
          </p:cNvCxnSpPr>
          <p:nvPr/>
        </p:nvCxnSpPr>
        <p:spPr>
          <a:xfrm flipH="1" flipV="1">
            <a:off x="7005389" y="3911829"/>
            <a:ext cx="379616" cy="484210"/>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4649273" y="2833352"/>
            <a:ext cx="248786" cy="369332"/>
          </a:xfrm>
          <a:prstGeom prst="rect">
            <a:avLst/>
          </a:prstGeom>
          <a:noFill/>
        </p:spPr>
        <p:txBody>
          <a:bodyPr wrap="none" rtlCol="0">
            <a:spAutoFit/>
          </a:bodyPr>
          <a:lstStyle/>
          <a:p>
            <a:r>
              <a:rPr lang="en-US" dirty="0" smtClean="0"/>
              <a:t>]</a:t>
            </a:r>
            <a:endParaRPr lang="en-US" dirty="0"/>
          </a:p>
        </p:txBody>
      </p:sp>
      <p:cxnSp>
        <p:nvCxnSpPr>
          <p:cNvPr id="23" name="Straight Connector 22"/>
          <p:cNvCxnSpPr>
            <a:stCxn id="3" idx="2"/>
            <a:endCxn id="6" idx="3"/>
          </p:cNvCxnSpPr>
          <p:nvPr/>
        </p:nvCxnSpPr>
        <p:spPr>
          <a:xfrm flipH="1">
            <a:off x="4521628" y="3202684"/>
            <a:ext cx="252038" cy="654181"/>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143223" y="2702981"/>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a:t>
            </a:r>
            <a:endParaRPr lang="en-US" dirty="0"/>
          </a:p>
        </p:txBody>
      </p:sp>
      <p:cxnSp>
        <p:nvCxnSpPr>
          <p:cNvPr id="25" name="Straight Connector 24"/>
          <p:cNvCxnSpPr/>
          <p:nvPr/>
        </p:nvCxnSpPr>
        <p:spPr>
          <a:xfrm flipH="1" flipV="1">
            <a:off x="6462644" y="3053756"/>
            <a:ext cx="379616" cy="4842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973376" y="3105026"/>
            <a:ext cx="231821" cy="329197"/>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775935" y="3457699"/>
            <a:ext cx="645611" cy="369332"/>
          </a:xfrm>
          <a:prstGeom prst="rect">
            <a:avLst/>
          </a:prstGeom>
          <a:noFill/>
        </p:spPr>
        <p:txBody>
          <a:bodyPr wrap="square" rtlCol="0">
            <a:spAutoFit/>
          </a:bodyPr>
          <a:lstStyle/>
          <a:p>
            <a:r>
              <a:rPr lang="en-US" dirty="0" smtClean="0"/>
              <a:t>2</a:t>
            </a:r>
            <a:endParaRPr lang="en-US" dirty="0"/>
          </a:p>
        </p:txBody>
      </p:sp>
    </p:spTree>
    <p:extLst>
      <p:ext uri="{BB962C8B-B14F-4D97-AF65-F5344CB8AC3E}">
        <p14:creationId xmlns:p14="http://schemas.microsoft.com/office/powerpoint/2010/main" val="14688123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2" y="503238"/>
            <a:ext cx="8603819" cy="868362"/>
          </a:xfrm>
        </p:spPr>
        <p:txBody>
          <a:bodyPr>
            <a:noAutofit/>
          </a:bodyPr>
          <a:lstStyle/>
          <a:p>
            <a:pPr algn="l"/>
            <a:r>
              <a:rPr lang="en-US" sz="3600" smtClean="0">
                <a:latin typeface="Arial" charset="0"/>
                <a:ea typeface="Arial" charset="0"/>
                <a:cs typeface="Arial" charset="0"/>
              </a:rPr>
              <a:t>Evaluating a Mathematical </a:t>
            </a:r>
            <a:r>
              <a:rPr lang="en-US" sz="3600" dirty="0" smtClean="0">
                <a:latin typeface="Arial" charset="0"/>
                <a:ea typeface="Arial" charset="0"/>
                <a:cs typeface="Arial" charset="0"/>
              </a:rPr>
              <a:t>Expression</a:t>
            </a:r>
            <a:endParaRPr lang="en-US" sz="3600" dirty="0">
              <a:latin typeface="Arial" charset="0"/>
              <a:ea typeface="Arial" charset="0"/>
              <a:cs typeface="Arial" charset="0"/>
            </a:endParaRPr>
          </a:p>
        </p:txBody>
      </p:sp>
      <p:sp>
        <p:nvSpPr>
          <p:cNvPr id="12" name="TextBox 11"/>
          <p:cNvSpPr txBox="1"/>
          <p:nvPr/>
        </p:nvSpPr>
        <p:spPr>
          <a:xfrm>
            <a:off x="437374" y="1809074"/>
            <a:ext cx="2332690" cy="369332"/>
          </a:xfrm>
          <a:prstGeom prst="rect">
            <a:avLst/>
          </a:prstGeom>
          <a:noFill/>
        </p:spPr>
        <p:txBody>
          <a:bodyPr wrap="none" rtlCol="0">
            <a:spAutoFit/>
          </a:bodyPr>
          <a:lstStyle/>
          <a:p>
            <a:r>
              <a:rPr lang="en-US" dirty="0" smtClean="0"/>
              <a:t>[(4+6+1) x 2 ] – 3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73171604"/>
              </p:ext>
            </p:extLst>
          </p:nvPr>
        </p:nvGraphicFramePr>
        <p:xfrm>
          <a:off x="4152434" y="3668905"/>
          <a:ext cx="369194" cy="375920"/>
        </p:xfrm>
        <a:graphic>
          <a:graphicData uri="http://schemas.openxmlformats.org/drawingml/2006/table">
            <a:tbl>
              <a:tblPr firstRow="1" bandRow="1">
                <a:tableStyleId>{5940675A-B579-460E-94D1-54222C63F5DA}</a:tableStyleId>
              </a:tblPr>
              <a:tblGrid>
                <a:gridCol w="369194"/>
              </a:tblGrid>
              <a:tr h="375920">
                <a:tc>
                  <a:txBody>
                    <a:bodyPr/>
                    <a:lstStyle/>
                    <a:p>
                      <a:r>
                        <a:rPr lang="en-US" dirty="0" smtClean="0"/>
                        <a:t>-</a:t>
                      </a:r>
                      <a:endParaRPr lang="en-US" dirty="0"/>
                    </a:p>
                  </a:txBody>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412125681"/>
              </p:ext>
            </p:extLst>
          </p:nvPr>
        </p:nvGraphicFramePr>
        <p:xfrm>
          <a:off x="2531712" y="3668905"/>
          <a:ext cx="552938" cy="751840"/>
        </p:xfrm>
        <a:graphic>
          <a:graphicData uri="http://schemas.openxmlformats.org/drawingml/2006/table">
            <a:tbl>
              <a:tblPr firstRow="1" bandRow="1">
                <a:tableStyleId>{5940675A-B579-460E-94D1-54222C63F5DA}</a:tableStyleId>
              </a:tblPr>
              <a:tblGrid>
                <a:gridCol w="552938"/>
              </a:tblGrid>
              <a:tr h="375920">
                <a:tc>
                  <a:txBody>
                    <a:bodyPr/>
                    <a:lstStyle/>
                    <a:p>
                      <a:r>
                        <a:rPr lang="en-US" dirty="0" smtClean="0"/>
                        <a:t>3</a:t>
                      </a:r>
                      <a:endParaRPr lang="en-US" dirty="0"/>
                    </a:p>
                  </a:txBody>
                  <a:tcPr/>
                </a:tc>
              </a:tr>
              <a:tr h="375920">
                <a:tc>
                  <a:txBody>
                    <a:bodyPr/>
                    <a:lstStyle/>
                    <a:p>
                      <a:r>
                        <a:rPr lang="en-US" dirty="0" smtClean="0"/>
                        <a:t>22</a:t>
                      </a:r>
                      <a:endParaRPr lang="en-US" dirty="0"/>
                    </a:p>
                  </a:txBody>
                  <a:tcPr/>
                </a:tc>
              </a:tr>
            </a:tbl>
          </a:graphicData>
        </a:graphic>
      </p:graphicFrame>
      <p:sp>
        <p:nvSpPr>
          <p:cNvPr id="8" name="TextBox 7"/>
          <p:cNvSpPr txBox="1"/>
          <p:nvPr/>
        </p:nvSpPr>
        <p:spPr>
          <a:xfrm>
            <a:off x="2249875" y="4984124"/>
            <a:ext cx="1300356" cy="369332"/>
          </a:xfrm>
          <a:prstGeom prst="rect">
            <a:avLst/>
          </a:prstGeom>
          <a:noFill/>
        </p:spPr>
        <p:txBody>
          <a:bodyPr wrap="none" rtlCol="0">
            <a:spAutoFit/>
          </a:bodyPr>
          <a:lstStyle/>
          <a:p>
            <a:r>
              <a:rPr lang="en-US" dirty="0" err="1" smtClean="0"/>
              <a:t>num_stack</a:t>
            </a:r>
            <a:endParaRPr lang="en-US" dirty="0"/>
          </a:p>
        </p:txBody>
      </p:sp>
      <p:sp>
        <p:nvSpPr>
          <p:cNvPr id="62" name="TextBox 61"/>
          <p:cNvSpPr txBox="1"/>
          <p:nvPr/>
        </p:nvSpPr>
        <p:spPr>
          <a:xfrm>
            <a:off x="3960619" y="4974245"/>
            <a:ext cx="1107996" cy="369332"/>
          </a:xfrm>
          <a:prstGeom prst="rect">
            <a:avLst/>
          </a:prstGeom>
          <a:noFill/>
        </p:spPr>
        <p:txBody>
          <a:bodyPr wrap="none" rtlCol="0">
            <a:spAutoFit/>
          </a:bodyPr>
          <a:lstStyle/>
          <a:p>
            <a:r>
              <a:rPr lang="en-US" dirty="0" err="1" smtClean="0"/>
              <a:t>op_stack</a:t>
            </a:r>
            <a:endParaRPr lang="en-US" dirty="0"/>
          </a:p>
        </p:txBody>
      </p:sp>
      <p:sp>
        <p:nvSpPr>
          <p:cNvPr id="16" name="Oval 15"/>
          <p:cNvSpPr/>
          <p:nvPr/>
        </p:nvSpPr>
        <p:spPr>
          <a:xfrm>
            <a:off x="7317107" y="4327302"/>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7" name="TextBox 16"/>
          <p:cNvSpPr txBox="1"/>
          <p:nvPr/>
        </p:nvSpPr>
        <p:spPr>
          <a:xfrm>
            <a:off x="7160654" y="4974245"/>
            <a:ext cx="312906" cy="369332"/>
          </a:xfrm>
          <a:prstGeom prst="rect">
            <a:avLst/>
          </a:prstGeom>
          <a:noFill/>
        </p:spPr>
        <p:txBody>
          <a:bodyPr wrap="none" rtlCol="0">
            <a:spAutoFit/>
          </a:bodyPr>
          <a:lstStyle/>
          <a:p>
            <a:r>
              <a:rPr lang="en-US" smtClean="0"/>
              <a:t>1</a:t>
            </a:r>
            <a:endParaRPr lang="en-US"/>
          </a:p>
        </p:txBody>
      </p:sp>
      <p:sp>
        <p:nvSpPr>
          <p:cNvPr id="18" name="TextBox 17"/>
          <p:cNvSpPr txBox="1"/>
          <p:nvPr/>
        </p:nvSpPr>
        <p:spPr>
          <a:xfrm>
            <a:off x="7894749" y="4973090"/>
            <a:ext cx="270457" cy="369332"/>
          </a:xfrm>
          <a:prstGeom prst="rect">
            <a:avLst/>
          </a:prstGeom>
          <a:noFill/>
        </p:spPr>
        <p:txBody>
          <a:bodyPr wrap="square" rtlCol="0">
            <a:spAutoFit/>
          </a:bodyPr>
          <a:lstStyle/>
          <a:p>
            <a:r>
              <a:rPr lang="en-US" smtClean="0"/>
              <a:t>6</a:t>
            </a:r>
            <a:endParaRPr lang="en-US"/>
          </a:p>
        </p:txBody>
      </p:sp>
      <p:cxnSp>
        <p:nvCxnSpPr>
          <p:cNvPr id="20" name="Straight Connector 19"/>
          <p:cNvCxnSpPr>
            <a:stCxn id="17" idx="0"/>
            <a:endCxn id="16" idx="4"/>
          </p:cNvCxnSpPr>
          <p:nvPr/>
        </p:nvCxnSpPr>
        <p:spPr>
          <a:xfrm flipV="1">
            <a:off x="7317107" y="4796666"/>
            <a:ext cx="231820" cy="1775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18" idx="0"/>
            <a:endCxn id="16" idx="4"/>
          </p:cNvCxnSpPr>
          <p:nvPr/>
        </p:nvCxnSpPr>
        <p:spPr>
          <a:xfrm flipH="1" flipV="1">
            <a:off x="7548927" y="4796666"/>
            <a:ext cx="481051" cy="176424"/>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6722773" y="3434223"/>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9" name="TextBox 18"/>
          <p:cNvSpPr txBox="1"/>
          <p:nvPr/>
        </p:nvSpPr>
        <p:spPr>
          <a:xfrm>
            <a:off x="6422264" y="4192652"/>
            <a:ext cx="645611" cy="369332"/>
          </a:xfrm>
          <a:prstGeom prst="rect">
            <a:avLst/>
          </a:prstGeom>
          <a:noFill/>
        </p:spPr>
        <p:txBody>
          <a:bodyPr wrap="square" rtlCol="0">
            <a:spAutoFit/>
          </a:bodyPr>
          <a:lstStyle/>
          <a:p>
            <a:r>
              <a:rPr lang="en-US" dirty="0" smtClean="0"/>
              <a:t>4</a:t>
            </a:r>
            <a:endParaRPr lang="en-US" dirty="0"/>
          </a:p>
        </p:txBody>
      </p:sp>
      <p:cxnSp>
        <p:nvCxnSpPr>
          <p:cNvPr id="21" name="Straight Connector 20"/>
          <p:cNvCxnSpPr/>
          <p:nvPr/>
        </p:nvCxnSpPr>
        <p:spPr>
          <a:xfrm flipV="1">
            <a:off x="6606862" y="3903588"/>
            <a:ext cx="231821" cy="329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1"/>
          </p:cNvCxnSpPr>
          <p:nvPr/>
        </p:nvCxnSpPr>
        <p:spPr>
          <a:xfrm flipH="1" flipV="1">
            <a:off x="7005389" y="3911829"/>
            <a:ext cx="379616" cy="484210"/>
          </a:xfrm>
          <a:prstGeom prst="line">
            <a:avLst/>
          </a:prstGeom>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143223" y="2702981"/>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a:t>
            </a:r>
            <a:endParaRPr lang="en-US" dirty="0"/>
          </a:p>
        </p:txBody>
      </p:sp>
      <p:cxnSp>
        <p:nvCxnSpPr>
          <p:cNvPr id="25" name="Straight Connector 24"/>
          <p:cNvCxnSpPr/>
          <p:nvPr/>
        </p:nvCxnSpPr>
        <p:spPr>
          <a:xfrm flipH="1" flipV="1">
            <a:off x="6462644" y="3053756"/>
            <a:ext cx="379616" cy="4842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973376" y="3105026"/>
            <a:ext cx="231821" cy="329197"/>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775935" y="3457699"/>
            <a:ext cx="645611" cy="369332"/>
          </a:xfrm>
          <a:prstGeom prst="rect">
            <a:avLst/>
          </a:prstGeom>
          <a:noFill/>
        </p:spPr>
        <p:txBody>
          <a:bodyPr wrap="square" rtlCol="0">
            <a:spAutoFit/>
          </a:bodyPr>
          <a:lstStyle/>
          <a:p>
            <a:r>
              <a:rPr lang="en-US" dirty="0" smtClean="0"/>
              <a:t>2</a:t>
            </a:r>
            <a:endParaRPr lang="en-US" dirty="0"/>
          </a:p>
        </p:txBody>
      </p:sp>
      <p:sp>
        <p:nvSpPr>
          <p:cNvPr id="28" name="Oval 27"/>
          <p:cNvSpPr/>
          <p:nvPr/>
        </p:nvSpPr>
        <p:spPr>
          <a:xfrm>
            <a:off x="5640947" y="1933547"/>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cxnSp>
        <p:nvCxnSpPr>
          <p:cNvPr id="29" name="Straight Connector 28"/>
          <p:cNvCxnSpPr/>
          <p:nvPr/>
        </p:nvCxnSpPr>
        <p:spPr>
          <a:xfrm flipV="1">
            <a:off x="5525036" y="2312517"/>
            <a:ext cx="231821" cy="329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5995426" y="2331025"/>
            <a:ext cx="379616" cy="48421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262214" y="2627431"/>
            <a:ext cx="645611" cy="369332"/>
          </a:xfrm>
          <a:prstGeom prst="rect">
            <a:avLst/>
          </a:prstGeom>
          <a:noFill/>
        </p:spPr>
        <p:txBody>
          <a:bodyPr wrap="square" rtlCol="0">
            <a:spAutoFit/>
          </a:bodyPr>
          <a:lstStyle/>
          <a:p>
            <a:r>
              <a:rPr lang="en-US" smtClean="0"/>
              <a:t>3</a:t>
            </a:r>
            <a:endParaRPr lang="en-US" dirty="0"/>
          </a:p>
        </p:txBody>
      </p:sp>
    </p:spTree>
    <p:extLst>
      <p:ext uri="{BB962C8B-B14F-4D97-AF65-F5344CB8AC3E}">
        <p14:creationId xmlns:p14="http://schemas.microsoft.com/office/powerpoint/2010/main" val="991045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600" dirty="0" smtClean="0">
                <a:latin typeface="Arial" charset="0"/>
                <a:ea typeface="Arial" charset="0"/>
                <a:cs typeface="Arial" charset="0"/>
              </a:rPr>
              <a:t>Recap: Node Data Definition Class</a:t>
            </a:r>
            <a:endParaRPr lang="en-US" sz="3600" dirty="0">
              <a:latin typeface="Arial" charset="0"/>
              <a:ea typeface="Arial" charset="0"/>
              <a:cs typeface="Arial" charset="0"/>
            </a:endParaRPr>
          </a:p>
        </p:txBody>
      </p:sp>
      <p:sp>
        <p:nvSpPr>
          <p:cNvPr id="4" name="Content Placeholder 3"/>
          <p:cNvSpPr txBox="1">
            <a:spLocks noGrp="1"/>
          </p:cNvSpPr>
          <p:nvPr>
            <p:ph idx="1"/>
          </p:nvPr>
        </p:nvSpPr>
        <p:spPr>
          <a:xfrm>
            <a:off x="425003" y="2031352"/>
            <a:ext cx="3704860" cy="387285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indent="0">
              <a:spcBef>
                <a:spcPts val="200"/>
              </a:spcBef>
              <a:buNone/>
            </a:pPr>
            <a:r>
              <a:rPr lang="en-US" sz="1600" b="1" dirty="0">
                <a:solidFill>
                  <a:srgbClr val="660066"/>
                </a:solidFill>
              </a:rPr>
              <a:t>p</a:t>
            </a:r>
            <a:r>
              <a:rPr lang="en-US" sz="1600" b="1" dirty="0" smtClean="0">
                <a:solidFill>
                  <a:srgbClr val="660066"/>
                </a:solidFill>
              </a:rPr>
              <a:t>ublic</a:t>
            </a:r>
            <a:r>
              <a:rPr lang="en-US" sz="1600" dirty="0" smtClean="0"/>
              <a:t> class Node{</a:t>
            </a:r>
          </a:p>
          <a:p>
            <a:pPr marL="0" indent="0">
              <a:spcBef>
                <a:spcPts val="200"/>
              </a:spcBef>
              <a:buNone/>
            </a:pPr>
            <a:r>
              <a:rPr lang="en-US" sz="1600" dirty="0" smtClean="0"/>
              <a:t>    </a:t>
            </a:r>
            <a:r>
              <a:rPr lang="en-US" sz="1600" b="1" dirty="0" smtClean="0">
                <a:solidFill>
                  <a:srgbClr val="660066"/>
                </a:solidFill>
              </a:rPr>
              <a:t>private</a:t>
            </a:r>
            <a:r>
              <a:rPr lang="en-US" sz="1600" dirty="0" smtClean="0"/>
              <a:t> </a:t>
            </a:r>
            <a:r>
              <a:rPr lang="en-US" sz="1600" dirty="0" err="1" smtClean="0"/>
              <a:t>int</a:t>
            </a:r>
            <a:r>
              <a:rPr lang="en-US" sz="1600" dirty="0" smtClean="0"/>
              <a:t> data;</a:t>
            </a:r>
          </a:p>
          <a:p>
            <a:pPr marL="0" indent="0">
              <a:spcBef>
                <a:spcPts val="200"/>
              </a:spcBef>
              <a:buNone/>
            </a:pPr>
            <a:r>
              <a:rPr lang="en-US" sz="1600" dirty="0"/>
              <a:t> </a:t>
            </a:r>
            <a:r>
              <a:rPr lang="en-US" sz="1600" dirty="0" smtClean="0"/>
              <a:t>   </a:t>
            </a:r>
            <a:r>
              <a:rPr lang="en-US" sz="1600" b="1" dirty="0" smtClean="0">
                <a:solidFill>
                  <a:srgbClr val="660066"/>
                </a:solidFill>
              </a:rPr>
              <a:t>private</a:t>
            </a:r>
            <a:r>
              <a:rPr lang="en-US" sz="1600" dirty="0" smtClean="0">
                <a:solidFill>
                  <a:srgbClr val="660066"/>
                </a:solidFill>
              </a:rPr>
              <a:t> </a:t>
            </a:r>
            <a:r>
              <a:rPr lang="en-US" sz="1600" dirty="0" smtClean="0"/>
              <a:t>Node next;</a:t>
            </a:r>
          </a:p>
          <a:p>
            <a:pPr marL="0" indent="0">
              <a:spcBef>
                <a:spcPts val="200"/>
              </a:spcBef>
              <a:buNone/>
            </a:pPr>
            <a:r>
              <a:rPr lang="en-US" sz="1600" dirty="0"/>
              <a:t> </a:t>
            </a:r>
            <a:r>
              <a:rPr lang="en-US" sz="1600" dirty="0" smtClean="0"/>
              <a:t>   </a:t>
            </a:r>
            <a:r>
              <a:rPr lang="en-US" sz="1600" b="1" dirty="0" smtClean="0">
                <a:solidFill>
                  <a:srgbClr val="660066"/>
                </a:solidFill>
              </a:rPr>
              <a:t>private</a:t>
            </a:r>
            <a:r>
              <a:rPr lang="en-US" sz="1600" dirty="0" smtClean="0">
                <a:solidFill>
                  <a:srgbClr val="660066"/>
                </a:solidFill>
              </a:rPr>
              <a:t> </a:t>
            </a:r>
            <a:r>
              <a:rPr lang="en-US" sz="1600" dirty="0" smtClean="0"/>
              <a:t>static </a:t>
            </a:r>
            <a:r>
              <a:rPr lang="en-US" sz="1600" dirty="0" err="1" smtClean="0"/>
              <a:t>int</a:t>
            </a:r>
            <a:r>
              <a:rPr lang="en-US" sz="1600" dirty="0" smtClean="0"/>
              <a:t> total;</a:t>
            </a:r>
          </a:p>
          <a:p>
            <a:pPr marL="0" indent="0">
              <a:spcBef>
                <a:spcPts val="200"/>
              </a:spcBef>
              <a:buNone/>
            </a:pPr>
            <a:r>
              <a:rPr lang="en-US" sz="1600" dirty="0"/>
              <a:t> </a:t>
            </a:r>
            <a:r>
              <a:rPr lang="en-US" sz="1600" dirty="0" smtClean="0"/>
              <a:t>  </a:t>
            </a:r>
          </a:p>
          <a:p>
            <a:pPr marL="0" indent="0">
              <a:spcBef>
                <a:spcPts val="200"/>
              </a:spcBef>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smtClean="0"/>
              <a:t>Node(</a:t>
            </a:r>
            <a:r>
              <a:rPr lang="en-US" sz="1600" dirty="0" err="1" smtClean="0"/>
              <a:t>int</a:t>
            </a:r>
            <a:r>
              <a:rPr lang="en-US" sz="1600" dirty="0" smtClean="0"/>
              <a:t> </a:t>
            </a:r>
            <a:r>
              <a:rPr lang="en-US" sz="1600" dirty="0" err="1" smtClean="0"/>
              <a:t>d,Node</a:t>
            </a:r>
            <a:r>
              <a:rPr lang="en-US" sz="1600" dirty="0" smtClean="0"/>
              <a:t> n){</a:t>
            </a:r>
          </a:p>
          <a:p>
            <a:pPr marL="0" indent="0">
              <a:spcBef>
                <a:spcPts val="200"/>
              </a:spcBef>
              <a:buNone/>
            </a:pPr>
            <a:r>
              <a:rPr lang="en-US" sz="1600" dirty="0"/>
              <a:t> </a:t>
            </a:r>
            <a:r>
              <a:rPr lang="en-US" sz="1600" dirty="0" smtClean="0"/>
              <a:t>     data=d;  next=n;</a:t>
            </a:r>
          </a:p>
          <a:p>
            <a:pPr marL="0" indent="0">
              <a:spcBef>
                <a:spcPts val="200"/>
              </a:spcBef>
              <a:buNone/>
            </a:pPr>
            <a:r>
              <a:rPr lang="en-US" sz="1600" dirty="0" smtClean="0"/>
              <a:t>      total++;</a:t>
            </a:r>
          </a:p>
          <a:p>
            <a:pPr marL="0" indent="0">
              <a:spcBef>
                <a:spcPts val="200"/>
              </a:spcBef>
              <a:buNone/>
            </a:pPr>
            <a:r>
              <a:rPr lang="en-US" sz="1600" dirty="0"/>
              <a:t> </a:t>
            </a:r>
            <a:r>
              <a:rPr lang="en-US" sz="1600" dirty="0" smtClean="0"/>
              <a:t>   }</a:t>
            </a:r>
          </a:p>
          <a:p>
            <a:pPr marL="0" indent="0">
              <a:spcBef>
                <a:spcPts val="200"/>
              </a:spcBef>
              <a:buNone/>
            </a:pPr>
            <a:endParaRPr lang="en-US" sz="1600" dirty="0"/>
          </a:p>
          <a:p>
            <a:pPr marL="0" indent="0">
              <a:spcBef>
                <a:spcPts val="200"/>
              </a:spcBef>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smtClean="0"/>
              <a:t>Node </a:t>
            </a:r>
            <a:r>
              <a:rPr lang="en-US" sz="1600" dirty="0" err="1" smtClean="0"/>
              <a:t>getNext</a:t>
            </a:r>
            <a:r>
              <a:rPr lang="en-US" sz="1600" dirty="0" smtClean="0"/>
              <a:t>(){ return next; }</a:t>
            </a:r>
          </a:p>
          <a:p>
            <a:pPr marL="0" indent="0">
              <a:spcBef>
                <a:spcPts val="200"/>
              </a:spcBef>
              <a:buNone/>
            </a:pPr>
            <a:endParaRPr lang="en-US" sz="1600" dirty="0"/>
          </a:p>
          <a:p>
            <a:pPr marL="0" indent="0">
              <a:spcBef>
                <a:spcPts val="200"/>
              </a:spcBef>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err="1" smtClean="0"/>
              <a:t>int</a:t>
            </a:r>
            <a:r>
              <a:rPr lang="en-US" sz="1600" dirty="0" smtClean="0"/>
              <a:t> </a:t>
            </a:r>
            <a:r>
              <a:rPr lang="en-US" sz="1600" dirty="0" err="1" smtClean="0"/>
              <a:t>getData</a:t>
            </a:r>
            <a:r>
              <a:rPr lang="en-US" sz="1600" dirty="0" smtClean="0"/>
              <a:t>(){return data; }</a:t>
            </a:r>
          </a:p>
          <a:p>
            <a:pPr marL="0" indent="0">
              <a:spcBef>
                <a:spcPts val="200"/>
              </a:spcBef>
              <a:buNone/>
            </a:pPr>
            <a:r>
              <a:rPr lang="en-US" sz="1600" dirty="0"/>
              <a:t>}</a:t>
            </a:r>
            <a:r>
              <a:rPr lang="en-US" sz="1600" dirty="0" smtClean="0"/>
              <a:t> </a:t>
            </a:r>
            <a:endParaRPr lang="en-US" sz="1600" dirty="0"/>
          </a:p>
        </p:txBody>
      </p:sp>
      <p:sp>
        <p:nvSpPr>
          <p:cNvPr id="5" name="Content Placeholder 3"/>
          <p:cNvSpPr txBox="1">
            <a:spLocks/>
          </p:cNvSpPr>
          <p:nvPr/>
        </p:nvSpPr>
        <p:spPr>
          <a:xfrm>
            <a:off x="4750158" y="2031352"/>
            <a:ext cx="3887603" cy="3872855"/>
          </a:xfrm>
          <a:prstGeom prst="rect">
            <a:avLst/>
          </a:prstGeom>
        </p:spPr>
        <p:style>
          <a:lnRef idx="2">
            <a:schemeClr val="dk1"/>
          </a:lnRef>
          <a:fillRef idx="1">
            <a:schemeClr val="lt1"/>
          </a:fillRef>
          <a:effectRef idx="0">
            <a:schemeClr val="dk1"/>
          </a:effectRef>
          <a:fontRef idx="minor">
            <a:schemeClr val="dk1"/>
          </a:fontRef>
        </p:style>
        <p:txBody>
          <a:bodyPr vert="horz" wrap="none" lIns="91440" tIns="45720" rIns="91440" bIns="45720" rtlCol="0">
            <a:spAutoFit/>
          </a:bodyPr>
          <a:lstStyle>
            <a:lvl1pPr marL="463550" indent="-463550" algn="l" defTabSz="914400" rtl="0" eaLnBrk="1" latinLnBrk="0" hangingPunct="1">
              <a:spcBef>
                <a:spcPts val="2000"/>
              </a:spcBef>
              <a:buSzPct val="90000"/>
              <a:buFontTx/>
              <a:buBlip>
                <a:blip r:embed="rId3"/>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4"/>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5"/>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5"/>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5"/>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3"/>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5"/>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3"/>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4"/>
              </a:buBlip>
              <a:defRPr lang="en-US" sz="1800" kern="1200" dirty="0">
                <a:solidFill>
                  <a:schemeClr val="tx1"/>
                </a:solidFill>
                <a:latin typeface="+mn-lt"/>
                <a:ea typeface="+mn-ea"/>
                <a:cs typeface="+mn-cs"/>
              </a:defRPr>
            </a:lvl9pPr>
          </a:lstStyle>
          <a:p>
            <a:pPr marL="0" indent="0">
              <a:spcBef>
                <a:spcPts val="200"/>
              </a:spcBef>
              <a:buFontTx/>
              <a:buNone/>
            </a:pPr>
            <a:r>
              <a:rPr lang="en-US" sz="1600" b="1" dirty="0" smtClean="0">
                <a:solidFill>
                  <a:srgbClr val="660066"/>
                </a:solidFill>
              </a:rPr>
              <a:t>public</a:t>
            </a:r>
            <a:r>
              <a:rPr lang="en-US" sz="1600" dirty="0" smtClean="0"/>
              <a:t> class Node{</a:t>
            </a:r>
          </a:p>
          <a:p>
            <a:pPr marL="0" indent="0">
              <a:spcBef>
                <a:spcPts val="200"/>
              </a:spcBef>
              <a:buFontTx/>
              <a:buNone/>
            </a:pPr>
            <a:r>
              <a:rPr lang="en-US" sz="1600" dirty="0" smtClean="0"/>
              <a:t>    </a:t>
            </a:r>
            <a:r>
              <a:rPr lang="en-US" sz="1600" b="1" dirty="0" smtClean="0">
                <a:solidFill>
                  <a:srgbClr val="660066"/>
                </a:solidFill>
              </a:rPr>
              <a:t>private</a:t>
            </a:r>
            <a:r>
              <a:rPr lang="en-US" sz="1600" dirty="0" smtClean="0"/>
              <a:t> Student data;</a:t>
            </a:r>
          </a:p>
          <a:p>
            <a:pPr marL="0" indent="0">
              <a:spcBef>
                <a:spcPts val="200"/>
              </a:spcBef>
              <a:buFontTx/>
              <a:buNone/>
            </a:pPr>
            <a:r>
              <a:rPr lang="en-US" sz="1600" dirty="0" smtClean="0"/>
              <a:t>    </a:t>
            </a:r>
            <a:r>
              <a:rPr lang="en-US" sz="1600" b="1" dirty="0" smtClean="0">
                <a:solidFill>
                  <a:srgbClr val="660066"/>
                </a:solidFill>
              </a:rPr>
              <a:t>private</a:t>
            </a:r>
            <a:r>
              <a:rPr lang="en-US" sz="1600" dirty="0" smtClean="0">
                <a:solidFill>
                  <a:srgbClr val="660066"/>
                </a:solidFill>
              </a:rPr>
              <a:t> </a:t>
            </a:r>
            <a:r>
              <a:rPr lang="en-US" sz="1600" dirty="0" smtClean="0"/>
              <a:t>Node next;</a:t>
            </a:r>
          </a:p>
          <a:p>
            <a:pPr marL="0" indent="0">
              <a:spcBef>
                <a:spcPts val="200"/>
              </a:spcBef>
              <a:buFontTx/>
              <a:buNone/>
            </a:pPr>
            <a:r>
              <a:rPr lang="en-US" sz="1600" dirty="0" smtClean="0"/>
              <a:t>    </a:t>
            </a:r>
            <a:r>
              <a:rPr lang="en-US" sz="1600" b="1" dirty="0" smtClean="0">
                <a:solidFill>
                  <a:srgbClr val="660066"/>
                </a:solidFill>
              </a:rPr>
              <a:t>private</a:t>
            </a:r>
            <a:r>
              <a:rPr lang="en-US" sz="1600" dirty="0" smtClean="0">
                <a:solidFill>
                  <a:srgbClr val="660066"/>
                </a:solidFill>
              </a:rPr>
              <a:t> </a:t>
            </a:r>
            <a:r>
              <a:rPr lang="en-US" sz="1600" dirty="0" smtClean="0"/>
              <a:t>static </a:t>
            </a:r>
            <a:r>
              <a:rPr lang="en-US" sz="1600" dirty="0" err="1" smtClean="0"/>
              <a:t>int</a:t>
            </a:r>
            <a:r>
              <a:rPr lang="en-US" sz="1600" dirty="0" smtClean="0"/>
              <a:t> total;</a:t>
            </a:r>
          </a:p>
          <a:p>
            <a:pPr marL="0" indent="0">
              <a:spcBef>
                <a:spcPts val="200"/>
              </a:spcBef>
              <a:buFontTx/>
              <a:buNone/>
            </a:pPr>
            <a:r>
              <a:rPr lang="en-US" sz="1600" dirty="0" smtClean="0"/>
              <a:t>   </a:t>
            </a:r>
          </a:p>
          <a:p>
            <a:pPr marL="0" indent="0">
              <a:spcBef>
                <a:spcPts val="200"/>
              </a:spcBef>
              <a:buFontTx/>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smtClean="0"/>
              <a:t>Node(Student </a:t>
            </a:r>
            <a:r>
              <a:rPr lang="en-US" sz="1600" dirty="0" err="1" smtClean="0"/>
              <a:t>d,Node</a:t>
            </a:r>
            <a:r>
              <a:rPr lang="en-US" sz="1600" dirty="0" smtClean="0"/>
              <a:t> n){</a:t>
            </a:r>
          </a:p>
          <a:p>
            <a:pPr marL="0" indent="0">
              <a:spcBef>
                <a:spcPts val="200"/>
              </a:spcBef>
              <a:buFontTx/>
              <a:buNone/>
            </a:pPr>
            <a:r>
              <a:rPr lang="en-US" sz="1600" dirty="0" smtClean="0"/>
              <a:t>      data=d;  next=n;</a:t>
            </a:r>
          </a:p>
          <a:p>
            <a:pPr marL="0" indent="0">
              <a:spcBef>
                <a:spcPts val="200"/>
              </a:spcBef>
              <a:buFontTx/>
              <a:buNone/>
            </a:pPr>
            <a:r>
              <a:rPr lang="en-US" sz="1600" dirty="0" smtClean="0"/>
              <a:t>      total++;</a:t>
            </a:r>
          </a:p>
          <a:p>
            <a:pPr marL="0" indent="0">
              <a:spcBef>
                <a:spcPts val="200"/>
              </a:spcBef>
              <a:buFontTx/>
              <a:buNone/>
            </a:pPr>
            <a:r>
              <a:rPr lang="en-US" sz="1600" dirty="0" smtClean="0"/>
              <a:t>    }</a:t>
            </a:r>
          </a:p>
          <a:p>
            <a:pPr marL="0" indent="0">
              <a:spcBef>
                <a:spcPts val="200"/>
              </a:spcBef>
              <a:buFontTx/>
              <a:buNone/>
            </a:pPr>
            <a:endParaRPr lang="en-US" sz="1600" dirty="0" smtClean="0"/>
          </a:p>
          <a:p>
            <a:pPr marL="0" indent="0">
              <a:spcBef>
                <a:spcPts val="200"/>
              </a:spcBef>
              <a:buFontTx/>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smtClean="0"/>
              <a:t>Node </a:t>
            </a:r>
            <a:r>
              <a:rPr lang="en-US" sz="1600" dirty="0" err="1" smtClean="0"/>
              <a:t>getNext</a:t>
            </a:r>
            <a:r>
              <a:rPr lang="en-US" sz="1600" dirty="0" smtClean="0"/>
              <a:t>(){ return next; }</a:t>
            </a:r>
          </a:p>
          <a:p>
            <a:pPr marL="0" indent="0">
              <a:spcBef>
                <a:spcPts val="200"/>
              </a:spcBef>
              <a:buFontTx/>
              <a:buNone/>
            </a:pPr>
            <a:endParaRPr lang="en-US" sz="1600" dirty="0" smtClean="0"/>
          </a:p>
          <a:p>
            <a:pPr marL="0" indent="0">
              <a:spcBef>
                <a:spcPts val="200"/>
              </a:spcBef>
              <a:buFontTx/>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smtClean="0"/>
              <a:t>Student </a:t>
            </a:r>
            <a:r>
              <a:rPr lang="en-US" sz="1600" dirty="0" err="1" smtClean="0"/>
              <a:t>getData</a:t>
            </a:r>
            <a:r>
              <a:rPr lang="en-US" sz="1600" dirty="0" smtClean="0"/>
              <a:t>(){return data; }</a:t>
            </a:r>
          </a:p>
          <a:p>
            <a:pPr marL="0" indent="0">
              <a:spcBef>
                <a:spcPts val="200"/>
              </a:spcBef>
              <a:buFontTx/>
              <a:buNone/>
            </a:pPr>
            <a:r>
              <a:rPr lang="en-US" sz="1600" dirty="0" smtClean="0"/>
              <a:t>} </a:t>
            </a:r>
            <a:endParaRPr lang="en-US" sz="1600" dirty="0"/>
          </a:p>
        </p:txBody>
      </p:sp>
    </p:spTree>
    <p:extLst>
      <p:ext uri="{BB962C8B-B14F-4D97-AF65-F5344CB8AC3E}">
        <p14:creationId xmlns:p14="http://schemas.microsoft.com/office/powerpoint/2010/main" val="10056899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2" y="503238"/>
            <a:ext cx="8603819" cy="868362"/>
          </a:xfrm>
        </p:spPr>
        <p:txBody>
          <a:bodyPr>
            <a:noAutofit/>
          </a:bodyPr>
          <a:lstStyle/>
          <a:p>
            <a:pPr algn="l"/>
            <a:r>
              <a:rPr lang="en-US" sz="3600" smtClean="0">
                <a:latin typeface="Arial" charset="0"/>
                <a:ea typeface="Arial" charset="0"/>
                <a:cs typeface="Arial" charset="0"/>
              </a:rPr>
              <a:t>Evaluating a Mathematical </a:t>
            </a:r>
            <a:r>
              <a:rPr lang="en-US" sz="3600" dirty="0" smtClean="0">
                <a:latin typeface="Arial" charset="0"/>
                <a:ea typeface="Arial" charset="0"/>
                <a:cs typeface="Arial" charset="0"/>
              </a:rPr>
              <a:t>Expression</a:t>
            </a:r>
            <a:endParaRPr lang="en-US" sz="3600" dirty="0">
              <a:latin typeface="Arial" charset="0"/>
              <a:ea typeface="Arial" charset="0"/>
              <a:cs typeface="Arial" charset="0"/>
            </a:endParaRPr>
          </a:p>
        </p:txBody>
      </p:sp>
      <p:sp>
        <p:nvSpPr>
          <p:cNvPr id="12" name="TextBox 11"/>
          <p:cNvSpPr txBox="1"/>
          <p:nvPr/>
        </p:nvSpPr>
        <p:spPr>
          <a:xfrm>
            <a:off x="437374" y="1809074"/>
            <a:ext cx="2332690" cy="369332"/>
          </a:xfrm>
          <a:prstGeom prst="rect">
            <a:avLst/>
          </a:prstGeom>
          <a:noFill/>
        </p:spPr>
        <p:txBody>
          <a:bodyPr wrap="none" rtlCol="0">
            <a:spAutoFit/>
          </a:bodyPr>
          <a:lstStyle/>
          <a:p>
            <a:r>
              <a:rPr lang="en-US" dirty="0" smtClean="0"/>
              <a:t>[(4+6+1) x 2 ] – 3 =?</a:t>
            </a:r>
            <a:endParaRPr lang="en-US" dirty="0"/>
          </a:p>
        </p:txBody>
      </p:sp>
      <p:graphicFrame>
        <p:nvGraphicFramePr>
          <p:cNvPr id="37" name="Table 36"/>
          <p:cNvGraphicFramePr>
            <a:graphicFrameLocks noGrp="1"/>
          </p:cNvGraphicFramePr>
          <p:nvPr>
            <p:extLst>
              <p:ext uri="{D42A27DB-BD31-4B8C-83A1-F6EECF244321}">
                <p14:modId xmlns:p14="http://schemas.microsoft.com/office/powerpoint/2010/main" val="1752528764"/>
              </p:ext>
            </p:extLst>
          </p:nvPr>
        </p:nvGraphicFramePr>
        <p:xfrm>
          <a:off x="2531712" y="3668905"/>
          <a:ext cx="552938" cy="375920"/>
        </p:xfrm>
        <a:graphic>
          <a:graphicData uri="http://schemas.openxmlformats.org/drawingml/2006/table">
            <a:tbl>
              <a:tblPr firstRow="1" bandRow="1">
                <a:tableStyleId>{5940675A-B579-460E-94D1-54222C63F5DA}</a:tableStyleId>
              </a:tblPr>
              <a:tblGrid>
                <a:gridCol w="552938"/>
              </a:tblGrid>
              <a:tr h="375920">
                <a:tc>
                  <a:txBody>
                    <a:bodyPr/>
                    <a:lstStyle/>
                    <a:p>
                      <a:r>
                        <a:rPr lang="en-US" smtClean="0"/>
                        <a:t>19</a:t>
                      </a:r>
                      <a:endParaRPr lang="en-US" dirty="0"/>
                    </a:p>
                  </a:txBody>
                  <a:tcPr/>
                </a:tc>
              </a:tr>
            </a:tbl>
          </a:graphicData>
        </a:graphic>
      </p:graphicFrame>
      <p:sp>
        <p:nvSpPr>
          <p:cNvPr id="8" name="TextBox 7"/>
          <p:cNvSpPr txBox="1"/>
          <p:nvPr/>
        </p:nvSpPr>
        <p:spPr>
          <a:xfrm>
            <a:off x="2249875" y="4984124"/>
            <a:ext cx="1300356" cy="369332"/>
          </a:xfrm>
          <a:prstGeom prst="rect">
            <a:avLst/>
          </a:prstGeom>
          <a:noFill/>
        </p:spPr>
        <p:txBody>
          <a:bodyPr wrap="none" rtlCol="0">
            <a:spAutoFit/>
          </a:bodyPr>
          <a:lstStyle/>
          <a:p>
            <a:r>
              <a:rPr lang="en-US" dirty="0" err="1" smtClean="0"/>
              <a:t>num_stack</a:t>
            </a:r>
            <a:endParaRPr lang="en-US" dirty="0"/>
          </a:p>
        </p:txBody>
      </p:sp>
      <p:sp>
        <p:nvSpPr>
          <p:cNvPr id="62" name="TextBox 61"/>
          <p:cNvSpPr txBox="1"/>
          <p:nvPr/>
        </p:nvSpPr>
        <p:spPr>
          <a:xfrm>
            <a:off x="3960619" y="4974245"/>
            <a:ext cx="1890261" cy="369332"/>
          </a:xfrm>
          <a:prstGeom prst="rect">
            <a:avLst/>
          </a:prstGeom>
          <a:noFill/>
        </p:spPr>
        <p:txBody>
          <a:bodyPr wrap="none" rtlCol="0">
            <a:spAutoFit/>
          </a:bodyPr>
          <a:lstStyle/>
          <a:p>
            <a:r>
              <a:rPr lang="en-US" dirty="0" err="1" smtClean="0"/>
              <a:t>op_stack</a:t>
            </a:r>
            <a:r>
              <a:rPr lang="en-US" dirty="0" smtClean="0"/>
              <a:t>: Empty</a:t>
            </a:r>
            <a:endParaRPr lang="en-US" dirty="0"/>
          </a:p>
        </p:txBody>
      </p:sp>
      <p:sp>
        <p:nvSpPr>
          <p:cNvPr id="16" name="Oval 15"/>
          <p:cNvSpPr/>
          <p:nvPr/>
        </p:nvSpPr>
        <p:spPr>
          <a:xfrm>
            <a:off x="7317107" y="4327302"/>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7" name="TextBox 16"/>
          <p:cNvSpPr txBox="1"/>
          <p:nvPr/>
        </p:nvSpPr>
        <p:spPr>
          <a:xfrm>
            <a:off x="7160654" y="4974245"/>
            <a:ext cx="312906" cy="369332"/>
          </a:xfrm>
          <a:prstGeom prst="rect">
            <a:avLst/>
          </a:prstGeom>
          <a:noFill/>
        </p:spPr>
        <p:txBody>
          <a:bodyPr wrap="none" rtlCol="0">
            <a:spAutoFit/>
          </a:bodyPr>
          <a:lstStyle/>
          <a:p>
            <a:r>
              <a:rPr lang="en-US" smtClean="0"/>
              <a:t>1</a:t>
            </a:r>
            <a:endParaRPr lang="en-US"/>
          </a:p>
        </p:txBody>
      </p:sp>
      <p:sp>
        <p:nvSpPr>
          <p:cNvPr id="18" name="TextBox 17"/>
          <p:cNvSpPr txBox="1"/>
          <p:nvPr/>
        </p:nvSpPr>
        <p:spPr>
          <a:xfrm>
            <a:off x="7894749" y="4973090"/>
            <a:ext cx="270457" cy="369332"/>
          </a:xfrm>
          <a:prstGeom prst="rect">
            <a:avLst/>
          </a:prstGeom>
          <a:noFill/>
        </p:spPr>
        <p:txBody>
          <a:bodyPr wrap="square" rtlCol="0">
            <a:spAutoFit/>
          </a:bodyPr>
          <a:lstStyle/>
          <a:p>
            <a:r>
              <a:rPr lang="en-US" smtClean="0"/>
              <a:t>6</a:t>
            </a:r>
            <a:endParaRPr lang="en-US"/>
          </a:p>
        </p:txBody>
      </p:sp>
      <p:cxnSp>
        <p:nvCxnSpPr>
          <p:cNvPr id="20" name="Straight Connector 19"/>
          <p:cNvCxnSpPr>
            <a:stCxn id="17" idx="0"/>
            <a:endCxn id="16" idx="4"/>
          </p:cNvCxnSpPr>
          <p:nvPr/>
        </p:nvCxnSpPr>
        <p:spPr>
          <a:xfrm flipV="1">
            <a:off x="7317107" y="4796666"/>
            <a:ext cx="231820" cy="1775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18" idx="0"/>
            <a:endCxn id="16" idx="4"/>
          </p:cNvCxnSpPr>
          <p:nvPr/>
        </p:nvCxnSpPr>
        <p:spPr>
          <a:xfrm flipH="1" flipV="1">
            <a:off x="7548927" y="4796666"/>
            <a:ext cx="481051" cy="176424"/>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6722773" y="3434223"/>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9" name="TextBox 18"/>
          <p:cNvSpPr txBox="1"/>
          <p:nvPr/>
        </p:nvSpPr>
        <p:spPr>
          <a:xfrm>
            <a:off x="6422264" y="4192652"/>
            <a:ext cx="645611" cy="369332"/>
          </a:xfrm>
          <a:prstGeom prst="rect">
            <a:avLst/>
          </a:prstGeom>
          <a:noFill/>
        </p:spPr>
        <p:txBody>
          <a:bodyPr wrap="square" rtlCol="0">
            <a:spAutoFit/>
          </a:bodyPr>
          <a:lstStyle/>
          <a:p>
            <a:r>
              <a:rPr lang="en-US" dirty="0" smtClean="0"/>
              <a:t>4</a:t>
            </a:r>
            <a:endParaRPr lang="en-US" dirty="0"/>
          </a:p>
        </p:txBody>
      </p:sp>
      <p:cxnSp>
        <p:nvCxnSpPr>
          <p:cNvPr id="21" name="Straight Connector 20"/>
          <p:cNvCxnSpPr/>
          <p:nvPr/>
        </p:nvCxnSpPr>
        <p:spPr>
          <a:xfrm flipV="1">
            <a:off x="6606862" y="3903588"/>
            <a:ext cx="231821" cy="329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1"/>
          </p:cNvCxnSpPr>
          <p:nvPr/>
        </p:nvCxnSpPr>
        <p:spPr>
          <a:xfrm flipH="1" flipV="1">
            <a:off x="7005389" y="3911829"/>
            <a:ext cx="379616" cy="484210"/>
          </a:xfrm>
          <a:prstGeom prst="line">
            <a:avLst/>
          </a:prstGeom>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143223" y="2702981"/>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a:t>
            </a:r>
            <a:endParaRPr lang="en-US" dirty="0"/>
          </a:p>
        </p:txBody>
      </p:sp>
      <p:cxnSp>
        <p:nvCxnSpPr>
          <p:cNvPr id="25" name="Straight Connector 24"/>
          <p:cNvCxnSpPr/>
          <p:nvPr/>
        </p:nvCxnSpPr>
        <p:spPr>
          <a:xfrm flipH="1" flipV="1">
            <a:off x="6462644" y="3053756"/>
            <a:ext cx="379616" cy="4842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973376" y="3105026"/>
            <a:ext cx="231821" cy="329197"/>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775935" y="3457699"/>
            <a:ext cx="645611" cy="369332"/>
          </a:xfrm>
          <a:prstGeom prst="rect">
            <a:avLst/>
          </a:prstGeom>
          <a:noFill/>
        </p:spPr>
        <p:txBody>
          <a:bodyPr wrap="square" rtlCol="0">
            <a:spAutoFit/>
          </a:bodyPr>
          <a:lstStyle/>
          <a:p>
            <a:r>
              <a:rPr lang="en-US" dirty="0" smtClean="0"/>
              <a:t>2</a:t>
            </a:r>
            <a:endParaRPr lang="en-US" dirty="0"/>
          </a:p>
        </p:txBody>
      </p:sp>
      <p:sp>
        <p:nvSpPr>
          <p:cNvPr id="28" name="Oval 27"/>
          <p:cNvSpPr/>
          <p:nvPr/>
        </p:nvSpPr>
        <p:spPr>
          <a:xfrm>
            <a:off x="5640947" y="1933547"/>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cxnSp>
        <p:nvCxnSpPr>
          <p:cNvPr id="29" name="Straight Connector 28"/>
          <p:cNvCxnSpPr/>
          <p:nvPr/>
        </p:nvCxnSpPr>
        <p:spPr>
          <a:xfrm flipV="1">
            <a:off x="5525036" y="2312517"/>
            <a:ext cx="231821" cy="329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5995426" y="2331025"/>
            <a:ext cx="379616" cy="48421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262214" y="2627431"/>
            <a:ext cx="645611" cy="369332"/>
          </a:xfrm>
          <a:prstGeom prst="rect">
            <a:avLst/>
          </a:prstGeom>
          <a:noFill/>
        </p:spPr>
        <p:txBody>
          <a:bodyPr wrap="square" rtlCol="0">
            <a:spAutoFit/>
          </a:bodyPr>
          <a:lstStyle/>
          <a:p>
            <a:r>
              <a:rPr lang="en-US" smtClean="0"/>
              <a:t>3</a:t>
            </a:r>
            <a:endParaRPr lang="en-US" dirty="0"/>
          </a:p>
        </p:txBody>
      </p:sp>
    </p:spTree>
    <p:extLst>
      <p:ext uri="{BB962C8B-B14F-4D97-AF65-F5344CB8AC3E}">
        <p14:creationId xmlns:p14="http://schemas.microsoft.com/office/powerpoint/2010/main" val="15694416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2" y="503238"/>
            <a:ext cx="8603819" cy="868362"/>
          </a:xfrm>
        </p:spPr>
        <p:txBody>
          <a:bodyPr>
            <a:noAutofit/>
          </a:bodyPr>
          <a:lstStyle/>
          <a:p>
            <a:pPr algn="l"/>
            <a:r>
              <a:rPr lang="en-US" sz="3600" smtClean="0">
                <a:latin typeface="Arial" charset="0"/>
                <a:ea typeface="Arial" charset="0"/>
                <a:cs typeface="Arial" charset="0"/>
              </a:rPr>
              <a:t>Evaluating a Mathematical </a:t>
            </a:r>
            <a:r>
              <a:rPr lang="en-US" sz="3600" dirty="0" smtClean="0">
                <a:latin typeface="Arial" charset="0"/>
                <a:ea typeface="Arial" charset="0"/>
                <a:cs typeface="Arial" charset="0"/>
              </a:rPr>
              <a:t>Expression</a:t>
            </a:r>
            <a:endParaRPr lang="en-US" sz="3600" dirty="0">
              <a:latin typeface="Arial" charset="0"/>
              <a:ea typeface="Arial" charset="0"/>
              <a:cs typeface="Arial" charset="0"/>
            </a:endParaRPr>
          </a:p>
        </p:txBody>
      </p:sp>
      <p:sp>
        <p:nvSpPr>
          <p:cNvPr id="12" name="TextBox 11"/>
          <p:cNvSpPr txBox="1"/>
          <p:nvPr/>
        </p:nvSpPr>
        <p:spPr>
          <a:xfrm>
            <a:off x="437374" y="1809074"/>
            <a:ext cx="2460930" cy="369332"/>
          </a:xfrm>
          <a:prstGeom prst="rect">
            <a:avLst/>
          </a:prstGeom>
          <a:noFill/>
        </p:spPr>
        <p:txBody>
          <a:bodyPr wrap="none" rtlCol="0">
            <a:spAutoFit/>
          </a:bodyPr>
          <a:lstStyle/>
          <a:p>
            <a:r>
              <a:rPr lang="en-US" dirty="0" smtClean="0"/>
              <a:t>[(4+6+1) x 2 ] – 3 = 19</a:t>
            </a:r>
            <a:endParaRPr lang="en-US" dirty="0"/>
          </a:p>
        </p:txBody>
      </p:sp>
      <p:sp>
        <p:nvSpPr>
          <p:cNvPr id="8" name="TextBox 7"/>
          <p:cNvSpPr txBox="1"/>
          <p:nvPr/>
        </p:nvSpPr>
        <p:spPr>
          <a:xfrm>
            <a:off x="1158990" y="4996537"/>
            <a:ext cx="2146742" cy="369332"/>
          </a:xfrm>
          <a:prstGeom prst="rect">
            <a:avLst/>
          </a:prstGeom>
          <a:noFill/>
        </p:spPr>
        <p:txBody>
          <a:bodyPr wrap="none" rtlCol="0">
            <a:spAutoFit/>
          </a:bodyPr>
          <a:lstStyle/>
          <a:p>
            <a:r>
              <a:rPr lang="en-US" dirty="0" err="1" smtClean="0"/>
              <a:t>num_stack</a:t>
            </a:r>
            <a:r>
              <a:rPr lang="en-US" dirty="0" smtClean="0"/>
              <a:t> : Empty</a:t>
            </a:r>
            <a:endParaRPr lang="en-US" dirty="0"/>
          </a:p>
        </p:txBody>
      </p:sp>
      <p:sp>
        <p:nvSpPr>
          <p:cNvPr id="62" name="TextBox 61"/>
          <p:cNvSpPr txBox="1"/>
          <p:nvPr/>
        </p:nvSpPr>
        <p:spPr>
          <a:xfrm>
            <a:off x="3960619" y="4974245"/>
            <a:ext cx="1890261" cy="369332"/>
          </a:xfrm>
          <a:prstGeom prst="rect">
            <a:avLst/>
          </a:prstGeom>
          <a:noFill/>
        </p:spPr>
        <p:txBody>
          <a:bodyPr wrap="none" rtlCol="0">
            <a:spAutoFit/>
          </a:bodyPr>
          <a:lstStyle/>
          <a:p>
            <a:r>
              <a:rPr lang="en-US" dirty="0" err="1" smtClean="0"/>
              <a:t>op_stack</a:t>
            </a:r>
            <a:r>
              <a:rPr lang="en-US" dirty="0" smtClean="0"/>
              <a:t>: Empty</a:t>
            </a:r>
            <a:endParaRPr lang="en-US" dirty="0"/>
          </a:p>
        </p:txBody>
      </p:sp>
      <p:sp>
        <p:nvSpPr>
          <p:cNvPr id="16" name="Oval 15"/>
          <p:cNvSpPr/>
          <p:nvPr/>
        </p:nvSpPr>
        <p:spPr>
          <a:xfrm>
            <a:off x="7317107" y="4327302"/>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7" name="TextBox 16"/>
          <p:cNvSpPr txBox="1"/>
          <p:nvPr/>
        </p:nvSpPr>
        <p:spPr>
          <a:xfrm>
            <a:off x="7160654" y="4974245"/>
            <a:ext cx="312906" cy="369332"/>
          </a:xfrm>
          <a:prstGeom prst="rect">
            <a:avLst/>
          </a:prstGeom>
          <a:noFill/>
        </p:spPr>
        <p:txBody>
          <a:bodyPr wrap="none" rtlCol="0">
            <a:spAutoFit/>
          </a:bodyPr>
          <a:lstStyle/>
          <a:p>
            <a:r>
              <a:rPr lang="en-US" smtClean="0"/>
              <a:t>1</a:t>
            </a:r>
            <a:endParaRPr lang="en-US"/>
          </a:p>
        </p:txBody>
      </p:sp>
      <p:sp>
        <p:nvSpPr>
          <p:cNvPr id="18" name="TextBox 17"/>
          <p:cNvSpPr txBox="1"/>
          <p:nvPr/>
        </p:nvSpPr>
        <p:spPr>
          <a:xfrm>
            <a:off x="7894749" y="4973090"/>
            <a:ext cx="270457" cy="369332"/>
          </a:xfrm>
          <a:prstGeom prst="rect">
            <a:avLst/>
          </a:prstGeom>
          <a:noFill/>
        </p:spPr>
        <p:txBody>
          <a:bodyPr wrap="square" rtlCol="0">
            <a:spAutoFit/>
          </a:bodyPr>
          <a:lstStyle/>
          <a:p>
            <a:r>
              <a:rPr lang="en-US" smtClean="0"/>
              <a:t>6</a:t>
            </a:r>
            <a:endParaRPr lang="en-US"/>
          </a:p>
        </p:txBody>
      </p:sp>
      <p:cxnSp>
        <p:nvCxnSpPr>
          <p:cNvPr id="20" name="Straight Connector 19"/>
          <p:cNvCxnSpPr>
            <a:stCxn id="17" idx="0"/>
            <a:endCxn id="16" idx="4"/>
          </p:cNvCxnSpPr>
          <p:nvPr/>
        </p:nvCxnSpPr>
        <p:spPr>
          <a:xfrm flipV="1">
            <a:off x="7317107" y="4796666"/>
            <a:ext cx="231820" cy="177579"/>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18" idx="0"/>
            <a:endCxn id="16" idx="4"/>
          </p:cNvCxnSpPr>
          <p:nvPr/>
        </p:nvCxnSpPr>
        <p:spPr>
          <a:xfrm flipH="1" flipV="1">
            <a:off x="7548927" y="4796666"/>
            <a:ext cx="481051" cy="176424"/>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6722773" y="3434223"/>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a:t>
            </a:r>
            <a:endParaRPr lang="en-US"/>
          </a:p>
        </p:txBody>
      </p:sp>
      <p:sp>
        <p:nvSpPr>
          <p:cNvPr id="19" name="TextBox 18"/>
          <p:cNvSpPr txBox="1"/>
          <p:nvPr/>
        </p:nvSpPr>
        <p:spPr>
          <a:xfrm>
            <a:off x="6422264" y="4192652"/>
            <a:ext cx="645611" cy="369332"/>
          </a:xfrm>
          <a:prstGeom prst="rect">
            <a:avLst/>
          </a:prstGeom>
          <a:noFill/>
        </p:spPr>
        <p:txBody>
          <a:bodyPr wrap="square" rtlCol="0">
            <a:spAutoFit/>
          </a:bodyPr>
          <a:lstStyle/>
          <a:p>
            <a:r>
              <a:rPr lang="en-US" dirty="0" smtClean="0"/>
              <a:t>4</a:t>
            </a:r>
            <a:endParaRPr lang="en-US" dirty="0"/>
          </a:p>
        </p:txBody>
      </p:sp>
      <p:cxnSp>
        <p:nvCxnSpPr>
          <p:cNvPr id="21" name="Straight Connector 20"/>
          <p:cNvCxnSpPr/>
          <p:nvPr/>
        </p:nvCxnSpPr>
        <p:spPr>
          <a:xfrm flipV="1">
            <a:off x="6606862" y="3903588"/>
            <a:ext cx="231821" cy="329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6" idx="1"/>
          </p:cNvCxnSpPr>
          <p:nvPr/>
        </p:nvCxnSpPr>
        <p:spPr>
          <a:xfrm flipH="1" flipV="1">
            <a:off x="7005389" y="3911829"/>
            <a:ext cx="379616" cy="484210"/>
          </a:xfrm>
          <a:prstGeom prst="line">
            <a:avLst/>
          </a:prstGeom>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6143223" y="2702981"/>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x</a:t>
            </a:r>
            <a:endParaRPr lang="en-US" dirty="0"/>
          </a:p>
        </p:txBody>
      </p:sp>
      <p:cxnSp>
        <p:nvCxnSpPr>
          <p:cNvPr id="25" name="Straight Connector 24"/>
          <p:cNvCxnSpPr/>
          <p:nvPr/>
        </p:nvCxnSpPr>
        <p:spPr>
          <a:xfrm flipH="1" flipV="1">
            <a:off x="6462644" y="3053756"/>
            <a:ext cx="379616" cy="4842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5973376" y="3105026"/>
            <a:ext cx="231821" cy="329197"/>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775935" y="3457699"/>
            <a:ext cx="645611" cy="369332"/>
          </a:xfrm>
          <a:prstGeom prst="rect">
            <a:avLst/>
          </a:prstGeom>
          <a:noFill/>
        </p:spPr>
        <p:txBody>
          <a:bodyPr wrap="square" rtlCol="0">
            <a:spAutoFit/>
          </a:bodyPr>
          <a:lstStyle/>
          <a:p>
            <a:r>
              <a:rPr lang="en-US" dirty="0" smtClean="0"/>
              <a:t>2</a:t>
            </a:r>
            <a:endParaRPr lang="en-US" dirty="0"/>
          </a:p>
        </p:txBody>
      </p:sp>
      <p:sp>
        <p:nvSpPr>
          <p:cNvPr id="28" name="Oval 27"/>
          <p:cNvSpPr/>
          <p:nvPr/>
        </p:nvSpPr>
        <p:spPr>
          <a:xfrm>
            <a:off x="5640947" y="1933547"/>
            <a:ext cx="463639" cy="46936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cxnSp>
        <p:nvCxnSpPr>
          <p:cNvPr id="29" name="Straight Connector 28"/>
          <p:cNvCxnSpPr/>
          <p:nvPr/>
        </p:nvCxnSpPr>
        <p:spPr>
          <a:xfrm flipV="1">
            <a:off x="5525036" y="2312517"/>
            <a:ext cx="231821" cy="329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5995426" y="2331025"/>
            <a:ext cx="379616" cy="484210"/>
          </a:xfrm>
          <a:prstGeom prst="line">
            <a:avLst/>
          </a:prstGeom>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262214" y="2627431"/>
            <a:ext cx="645611" cy="369332"/>
          </a:xfrm>
          <a:prstGeom prst="rect">
            <a:avLst/>
          </a:prstGeom>
          <a:noFill/>
        </p:spPr>
        <p:txBody>
          <a:bodyPr wrap="square" rtlCol="0">
            <a:spAutoFit/>
          </a:bodyPr>
          <a:lstStyle/>
          <a:p>
            <a:r>
              <a:rPr lang="en-US" smtClean="0"/>
              <a:t>3</a:t>
            </a:r>
            <a:endParaRPr lang="en-US" dirty="0"/>
          </a:p>
        </p:txBody>
      </p:sp>
    </p:spTree>
    <p:extLst>
      <p:ext uri="{BB962C8B-B14F-4D97-AF65-F5344CB8AC3E}">
        <p14:creationId xmlns:p14="http://schemas.microsoft.com/office/powerpoint/2010/main" val="19851448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6" y="503238"/>
            <a:ext cx="7841647" cy="868362"/>
          </a:xfrm>
        </p:spPr>
        <p:txBody>
          <a:bodyPr>
            <a:normAutofit fontScale="90000"/>
          </a:bodyPr>
          <a:lstStyle/>
          <a:p>
            <a:pPr algn="l"/>
            <a:r>
              <a:rPr lang="en-US" dirty="0" smtClean="0">
                <a:latin typeface="Arial" charset="0"/>
                <a:ea typeface="Arial" charset="0"/>
                <a:cs typeface="Arial" charset="0"/>
              </a:rPr>
              <a:t>Algorithm for </a:t>
            </a:r>
            <a:r>
              <a:rPr lang="en-US" smtClean="0">
                <a:latin typeface="Arial" charset="0"/>
                <a:ea typeface="Arial" charset="0"/>
                <a:cs typeface="Arial" charset="0"/>
              </a:rPr>
              <a:t>the previous slide</a:t>
            </a:r>
            <a:endParaRPr lang="en-US">
              <a:latin typeface="Arial" charset="0"/>
              <a:ea typeface="Arial" charset="0"/>
              <a:cs typeface="Arial" charset="0"/>
            </a:endParaRPr>
          </a:p>
        </p:txBody>
      </p:sp>
      <p:sp>
        <p:nvSpPr>
          <p:cNvPr id="4" name="Content Placeholder 3"/>
          <p:cNvSpPr txBox="1">
            <a:spLocks noGrp="1"/>
          </p:cNvSpPr>
          <p:nvPr>
            <p:ph idx="1"/>
          </p:nvPr>
        </p:nvSpPr>
        <p:spPr>
          <a:xfrm>
            <a:off x="759853" y="1371600"/>
            <a:ext cx="8036417" cy="5570756"/>
          </a:xfrm>
          <a:prstGeom prst="rect">
            <a:avLst/>
          </a:prstGeom>
          <a:noFill/>
        </p:spPr>
        <p:txBody>
          <a:bodyPr wrap="square" rtlCol="0">
            <a:spAutoFit/>
          </a:bodyPr>
          <a:lstStyle/>
          <a:p>
            <a:pPr>
              <a:spcBef>
                <a:spcPts val="500"/>
              </a:spcBef>
            </a:pPr>
            <a:r>
              <a:rPr lang="en-US" sz="2000" dirty="0" smtClean="0"/>
              <a:t>From the input string, process characters one by one </a:t>
            </a:r>
            <a:r>
              <a:rPr lang="en-US" sz="2000" dirty="0"/>
              <a:t>until the string is completely </a:t>
            </a:r>
            <a:r>
              <a:rPr lang="en-US" sz="2000" dirty="0" smtClean="0"/>
              <a:t>processed: </a:t>
            </a:r>
          </a:p>
          <a:p>
            <a:pPr lvl="1">
              <a:spcBef>
                <a:spcPts val="500"/>
              </a:spcBef>
            </a:pPr>
            <a:r>
              <a:rPr lang="en-US" sz="2000" dirty="0" smtClean="0"/>
              <a:t>If a character is a numeric, push it onto </a:t>
            </a:r>
            <a:r>
              <a:rPr lang="en-US" sz="2000" dirty="0" err="1" smtClean="0"/>
              <a:t>num_stack</a:t>
            </a:r>
            <a:r>
              <a:rPr lang="en-US" sz="2000" dirty="0" smtClean="0"/>
              <a:t>.</a:t>
            </a:r>
          </a:p>
          <a:p>
            <a:pPr lvl="1">
              <a:spcBef>
                <a:spcPts val="500"/>
              </a:spcBef>
            </a:pPr>
            <a:r>
              <a:rPr lang="en-US" sz="2000" dirty="0" smtClean="0"/>
              <a:t>If a character is a left-bracket symbol or binary operator, push it onto </a:t>
            </a:r>
            <a:r>
              <a:rPr lang="en-US" sz="2000" dirty="0" err="1" smtClean="0"/>
              <a:t>op_stack</a:t>
            </a:r>
            <a:r>
              <a:rPr lang="en-US" sz="2000" dirty="0" smtClean="0"/>
              <a:t>. </a:t>
            </a:r>
          </a:p>
          <a:p>
            <a:pPr lvl="1">
              <a:spcBef>
                <a:spcPts val="500"/>
              </a:spcBef>
            </a:pPr>
            <a:r>
              <a:rPr lang="en-US" sz="2000" dirty="0" smtClean="0"/>
              <a:t>If a character is a right-bracket symbol, then	</a:t>
            </a:r>
          </a:p>
          <a:p>
            <a:pPr lvl="2">
              <a:spcBef>
                <a:spcPts val="500"/>
              </a:spcBef>
            </a:pPr>
            <a:r>
              <a:rPr lang="en-US" sz="1800" dirty="0" smtClean="0"/>
              <a:t>Until the equivalent left-bracket is reached, do:</a:t>
            </a:r>
          </a:p>
          <a:p>
            <a:pPr marL="1655762" lvl="3" indent="-400050">
              <a:spcBef>
                <a:spcPts val="500"/>
              </a:spcBef>
              <a:buFont typeface="+mj-lt"/>
              <a:buAutoNum type="romanUcPeriod"/>
            </a:pPr>
            <a:r>
              <a:rPr lang="en-US" sz="1600" dirty="0" smtClean="0"/>
              <a:t>Store </a:t>
            </a:r>
            <a:r>
              <a:rPr lang="en-US" sz="1600" dirty="0" err="1" smtClean="0"/>
              <a:t>op_stack.pop</a:t>
            </a:r>
            <a:r>
              <a:rPr lang="en-US" sz="1600" dirty="0" smtClean="0"/>
              <a:t>() in </a:t>
            </a:r>
            <a:r>
              <a:rPr lang="en-US" sz="1600" dirty="0" err="1" smtClean="0"/>
              <a:t>var</a:t>
            </a:r>
            <a:endParaRPr lang="en-US" sz="1600" dirty="0"/>
          </a:p>
          <a:p>
            <a:pPr marL="1655762" lvl="3" indent="-400050">
              <a:spcBef>
                <a:spcPts val="500"/>
              </a:spcBef>
              <a:buFont typeface="+mj-lt"/>
              <a:buAutoNum type="romanUcPeriod"/>
            </a:pPr>
            <a:r>
              <a:rPr lang="en-US" sz="1600" dirty="0" smtClean="0"/>
              <a:t>If </a:t>
            </a:r>
            <a:r>
              <a:rPr lang="en-US" sz="1600" dirty="0" err="1" smtClean="0"/>
              <a:t>var</a:t>
            </a:r>
            <a:r>
              <a:rPr lang="en-US" sz="1600" dirty="0" smtClean="0"/>
              <a:t> is a binary operator:</a:t>
            </a:r>
            <a:endParaRPr lang="en-US" sz="1600" dirty="0"/>
          </a:p>
          <a:p>
            <a:pPr lvl="5">
              <a:spcBef>
                <a:spcPts val="500"/>
              </a:spcBef>
              <a:buFont typeface="Arial" charset="0"/>
              <a:buChar char="•"/>
            </a:pPr>
            <a:r>
              <a:rPr lang="en-US" sz="1600" dirty="0" err="1" smtClean="0"/>
              <a:t>num_stack.pop</a:t>
            </a:r>
            <a:r>
              <a:rPr lang="en-US" sz="1600" dirty="0" smtClean="0"/>
              <a:t> and </a:t>
            </a:r>
            <a:r>
              <a:rPr lang="en-US" sz="1600" dirty="0"/>
              <a:t>store in num_1</a:t>
            </a:r>
          </a:p>
          <a:p>
            <a:pPr lvl="5">
              <a:spcBef>
                <a:spcPts val="500"/>
              </a:spcBef>
              <a:buFont typeface="Arial" charset="0"/>
              <a:buChar char="•"/>
            </a:pPr>
            <a:r>
              <a:rPr lang="en-US" sz="1600" dirty="0" err="1" smtClean="0"/>
              <a:t>num_stack.pop</a:t>
            </a:r>
            <a:r>
              <a:rPr lang="en-US" sz="1600" dirty="0" smtClean="0"/>
              <a:t> and </a:t>
            </a:r>
            <a:r>
              <a:rPr lang="en-US" sz="1600" dirty="0"/>
              <a:t>store in </a:t>
            </a:r>
            <a:r>
              <a:rPr lang="en-US" sz="1600" dirty="0" smtClean="0"/>
              <a:t>num_2</a:t>
            </a:r>
          </a:p>
          <a:p>
            <a:pPr lvl="5">
              <a:spcBef>
                <a:spcPts val="500"/>
              </a:spcBef>
              <a:buFont typeface="Arial" charset="0"/>
              <a:buChar char="•"/>
            </a:pPr>
            <a:r>
              <a:rPr lang="en-US" sz="1600" dirty="0" err="1" smtClean="0"/>
              <a:t>num_stack.push</a:t>
            </a:r>
            <a:r>
              <a:rPr lang="en-US" sz="1600" dirty="0" smtClean="0"/>
              <a:t> evaluate(num_1, </a:t>
            </a:r>
            <a:r>
              <a:rPr lang="en-US" sz="1600" dirty="0" err="1" smtClean="0"/>
              <a:t>var</a:t>
            </a:r>
            <a:r>
              <a:rPr lang="en-US" sz="1600" dirty="0" smtClean="0"/>
              <a:t> ,num_2)</a:t>
            </a:r>
          </a:p>
          <a:p>
            <a:pPr marL="1655762" lvl="3" indent="-400050">
              <a:spcBef>
                <a:spcPts val="500"/>
              </a:spcBef>
              <a:buFont typeface="+mj-lt"/>
              <a:buAutoNum type="romanUcPeriod"/>
            </a:pPr>
            <a:r>
              <a:rPr lang="en-US" sz="1600" dirty="0" smtClean="0"/>
              <a:t>else, </a:t>
            </a:r>
            <a:r>
              <a:rPr lang="en-US" sz="1600" dirty="0" err="1" smtClean="0"/>
              <a:t>op_stack.pop</a:t>
            </a:r>
            <a:r>
              <a:rPr lang="en-US" sz="1600" dirty="0" smtClean="0"/>
              <a:t>() and compare the popped element with </a:t>
            </a:r>
            <a:r>
              <a:rPr lang="en-US" sz="1600" dirty="0" err="1" smtClean="0"/>
              <a:t>var</a:t>
            </a:r>
            <a:r>
              <a:rPr lang="en-US" sz="1600" dirty="0" smtClean="0"/>
              <a:t>, it should be the left equivalent of </a:t>
            </a:r>
            <a:r>
              <a:rPr lang="en-US" sz="1600" dirty="0" err="1" smtClean="0"/>
              <a:t>var</a:t>
            </a:r>
            <a:r>
              <a:rPr lang="en-US" sz="1600" dirty="0" smtClean="0"/>
              <a:t>;  do nothing. If not, return error ”invalid expression”.</a:t>
            </a:r>
          </a:p>
          <a:p>
            <a:pPr lvl="1">
              <a:spcBef>
                <a:spcPts val="500"/>
              </a:spcBef>
            </a:pPr>
            <a:r>
              <a:rPr lang="en-US" sz="1800" dirty="0" smtClean="0"/>
              <a:t>Else, repeat steps I,II, and/or III</a:t>
            </a:r>
          </a:p>
          <a:p>
            <a:pPr>
              <a:spcBef>
                <a:spcPts val="500"/>
              </a:spcBef>
            </a:pPr>
            <a:r>
              <a:rPr lang="en-US" sz="2000" dirty="0" smtClean="0"/>
              <a:t>return </a:t>
            </a:r>
            <a:r>
              <a:rPr lang="en-US" sz="2000" dirty="0" err="1" smtClean="0"/>
              <a:t>num_stack.pop</a:t>
            </a:r>
            <a:r>
              <a:rPr lang="en-US" sz="2000" dirty="0" smtClean="0"/>
              <a:t>()</a:t>
            </a:r>
            <a:endParaRPr lang="en-US" sz="2000" dirty="0"/>
          </a:p>
        </p:txBody>
      </p:sp>
    </p:spTree>
    <p:extLst>
      <p:ext uri="{BB962C8B-B14F-4D97-AF65-F5344CB8AC3E}">
        <p14:creationId xmlns:p14="http://schemas.microsoft.com/office/powerpoint/2010/main" val="1627025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Stack: Your Turn now</a:t>
            </a:r>
            <a:endParaRPr lang="en-US" dirty="0">
              <a:latin typeface="Arial" charset="0"/>
              <a:ea typeface="Arial" charset="0"/>
              <a:cs typeface="Arial" charset="0"/>
            </a:endParaRPr>
          </a:p>
        </p:txBody>
      </p:sp>
      <p:sp>
        <p:nvSpPr>
          <p:cNvPr id="3" name="Content Placeholder 2"/>
          <p:cNvSpPr>
            <a:spLocks noGrp="1"/>
          </p:cNvSpPr>
          <p:nvPr>
            <p:ph idx="1"/>
          </p:nvPr>
        </p:nvSpPr>
        <p:spPr>
          <a:xfrm>
            <a:off x="876055" y="1376612"/>
            <a:ext cx="7313613" cy="4056062"/>
          </a:xfrm>
        </p:spPr>
        <p:txBody>
          <a:bodyPr>
            <a:normAutofit/>
          </a:bodyPr>
          <a:lstStyle/>
          <a:p>
            <a:r>
              <a:rPr lang="en-US" sz="1600" dirty="0" smtClean="0"/>
              <a:t>Write an algorithm that reverses a String in-place (no extra storage is used).</a:t>
            </a:r>
            <a:br>
              <a:rPr lang="en-US" sz="1600" dirty="0" smtClean="0"/>
            </a:br>
            <a:endParaRPr lang="en-US" sz="1600" dirty="0" smtClean="0"/>
          </a:p>
          <a:p>
            <a:endParaRPr lang="en-US" sz="1600" dirty="0"/>
          </a:p>
          <a:p>
            <a:endParaRPr lang="en-US" sz="1600" dirty="0" smtClean="0"/>
          </a:p>
          <a:p>
            <a:endParaRPr lang="en-US" sz="1600" dirty="0"/>
          </a:p>
          <a:p>
            <a:endParaRPr lang="en-US" sz="1600" dirty="0" smtClean="0"/>
          </a:p>
          <a:p>
            <a:r>
              <a:rPr lang="en-US" sz="1600" dirty="0" smtClean="0"/>
              <a:t> What is the temporal complexity?</a:t>
            </a:r>
            <a:endParaRPr lang="en-US" sz="1600" dirty="0"/>
          </a:p>
        </p:txBody>
      </p:sp>
      <p:sp>
        <p:nvSpPr>
          <p:cNvPr id="4" name="Rectangle 3"/>
          <p:cNvSpPr/>
          <p:nvPr/>
        </p:nvSpPr>
        <p:spPr>
          <a:xfrm>
            <a:off x="1674247" y="2300502"/>
            <a:ext cx="720129" cy="191172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endParaRPr>
          </a:p>
        </p:txBody>
      </p:sp>
      <p:cxnSp>
        <p:nvCxnSpPr>
          <p:cNvPr id="6" name="Straight Connector 5"/>
          <p:cNvCxnSpPr/>
          <p:nvPr/>
        </p:nvCxnSpPr>
        <p:spPr>
          <a:xfrm>
            <a:off x="1674247" y="3753939"/>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74247" y="3238543"/>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674247" y="2767158"/>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901745" y="2510006"/>
            <a:ext cx="772502" cy="130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30254" y="2233682"/>
            <a:ext cx="571491" cy="369332"/>
          </a:xfrm>
          <a:prstGeom prst="rect">
            <a:avLst/>
          </a:prstGeom>
          <a:noFill/>
        </p:spPr>
        <p:txBody>
          <a:bodyPr wrap="none" rtlCol="0">
            <a:spAutoFit/>
          </a:bodyPr>
          <a:lstStyle/>
          <a:p>
            <a:r>
              <a:rPr lang="en-US" dirty="0" smtClean="0"/>
              <a:t>top</a:t>
            </a:r>
            <a:endParaRPr lang="en-US" dirty="0"/>
          </a:p>
        </p:txBody>
      </p:sp>
      <p:sp>
        <p:nvSpPr>
          <p:cNvPr id="12" name="TextBox 11"/>
          <p:cNvSpPr txBox="1"/>
          <p:nvPr/>
        </p:nvSpPr>
        <p:spPr>
          <a:xfrm>
            <a:off x="1883739" y="3753940"/>
            <a:ext cx="341785" cy="369332"/>
          </a:xfrm>
          <a:prstGeom prst="rect">
            <a:avLst/>
          </a:prstGeom>
          <a:noFill/>
        </p:spPr>
        <p:txBody>
          <a:bodyPr wrap="square" rtlCol="0">
            <a:spAutoFit/>
          </a:bodyPr>
          <a:lstStyle/>
          <a:p>
            <a:r>
              <a:rPr lang="en-US" b="1" dirty="0" smtClean="0"/>
              <a:t>a</a:t>
            </a:r>
            <a:endParaRPr lang="en-US" b="1" dirty="0"/>
          </a:p>
        </p:txBody>
      </p:sp>
      <p:sp>
        <p:nvSpPr>
          <p:cNvPr id="13" name="TextBox 12"/>
          <p:cNvSpPr txBox="1"/>
          <p:nvPr/>
        </p:nvSpPr>
        <p:spPr>
          <a:xfrm>
            <a:off x="1883739" y="3292949"/>
            <a:ext cx="341785" cy="369332"/>
          </a:xfrm>
          <a:prstGeom prst="rect">
            <a:avLst/>
          </a:prstGeom>
          <a:noFill/>
        </p:spPr>
        <p:txBody>
          <a:bodyPr wrap="square" rtlCol="0">
            <a:spAutoFit/>
          </a:bodyPr>
          <a:lstStyle/>
          <a:p>
            <a:r>
              <a:rPr lang="en-US" b="1" dirty="0" smtClean="0"/>
              <a:t>b</a:t>
            </a:r>
            <a:endParaRPr lang="en-US" b="1" dirty="0"/>
          </a:p>
        </p:txBody>
      </p:sp>
      <p:sp>
        <p:nvSpPr>
          <p:cNvPr id="14" name="TextBox 13"/>
          <p:cNvSpPr txBox="1"/>
          <p:nvPr/>
        </p:nvSpPr>
        <p:spPr>
          <a:xfrm>
            <a:off x="1865246" y="2829929"/>
            <a:ext cx="341785" cy="369332"/>
          </a:xfrm>
          <a:prstGeom prst="rect">
            <a:avLst/>
          </a:prstGeom>
          <a:noFill/>
        </p:spPr>
        <p:txBody>
          <a:bodyPr wrap="square" rtlCol="0">
            <a:spAutoFit/>
          </a:bodyPr>
          <a:lstStyle/>
          <a:p>
            <a:r>
              <a:rPr lang="en-US" b="1" dirty="0"/>
              <a:t>c</a:t>
            </a:r>
          </a:p>
        </p:txBody>
      </p:sp>
      <p:sp>
        <p:nvSpPr>
          <p:cNvPr id="15" name="TextBox 14"/>
          <p:cNvSpPr txBox="1"/>
          <p:nvPr/>
        </p:nvSpPr>
        <p:spPr>
          <a:xfrm>
            <a:off x="1883739" y="2338023"/>
            <a:ext cx="341785" cy="369332"/>
          </a:xfrm>
          <a:prstGeom prst="rect">
            <a:avLst/>
          </a:prstGeom>
          <a:noFill/>
        </p:spPr>
        <p:txBody>
          <a:bodyPr wrap="square" rtlCol="0">
            <a:spAutoFit/>
          </a:bodyPr>
          <a:lstStyle/>
          <a:p>
            <a:r>
              <a:rPr lang="en-US" b="1" dirty="0"/>
              <a:t>d</a:t>
            </a:r>
          </a:p>
        </p:txBody>
      </p:sp>
      <p:sp>
        <p:nvSpPr>
          <p:cNvPr id="16" name="TextBox 15"/>
          <p:cNvSpPr txBox="1"/>
          <p:nvPr/>
        </p:nvSpPr>
        <p:spPr>
          <a:xfrm>
            <a:off x="2575723" y="2460597"/>
            <a:ext cx="1107657" cy="1477328"/>
          </a:xfrm>
          <a:prstGeom prst="rect">
            <a:avLst/>
          </a:prstGeom>
          <a:noFill/>
        </p:spPr>
        <p:txBody>
          <a:bodyPr wrap="none" rtlCol="0">
            <a:spAutoFit/>
          </a:bodyPr>
          <a:lstStyle/>
          <a:p>
            <a:r>
              <a:rPr lang="en-US" dirty="0" smtClean="0"/>
              <a:t>Input :</a:t>
            </a:r>
          </a:p>
          <a:p>
            <a:r>
              <a:rPr lang="en-US" dirty="0" err="1" smtClean="0"/>
              <a:t>a,b,c,d</a:t>
            </a:r>
            <a:endParaRPr lang="en-US" dirty="0" smtClean="0"/>
          </a:p>
          <a:p>
            <a:endParaRPr lang="en-US" dirty="0"/>
          </a:p>
          <a:p>
            <a:r>
              <a:rPr lang="en-US" dirty="0" smtClean="0"/>
              <a:t>Output :</a:t>
            </a:r>
          </a:p>
          <a:p>
            <a:r>
              <a:rPr lang="en-US" dirty="0" err="1" smtClean="0"/>
              <a:t>d,c,b,a</a:t>
            </a:r>
            <a:endParaRPr lang="en-US" dirty="0"/>
          </a:p>
        </p:txBody>
      </p:sp>
    </p:spTree>
    <p:extLst>
      <p:ext uri="{BB962C8B-B14F-4D97-AF65-F5344CB8AC3E}">
        <p14:creationId xmlns:p14="http://schemas.microsoft.com/office/powerpoint/2010/main" val="1551445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Stack: Your Turn now</a:t>
            </a:r>
            <a:endParaRPr lang="en-US" dirty="0">
              <a:latin typeface="Arial" charset="0"/>
              <a:ea typeface="Arial" charset="0"/>
              <a:cs typeface="Arial" charset="0"/>
            </a:endParaRPr>
          </a:p>
        </p:txBody>
      </p:sp>
      <p:sp>
        <p:nvSpPr>
          <p:cNvPr id="3" name="Content Placeholder 2"/>
          <p:cNvSpPr>
            <a:spLocks noGrp="1"/>
          </p:cNvSpPr>
          <p:nvPr>
            <p:ph idx="1"/>
          </p:nvPr>
        </p:nvSpPr>
        <p:spPr>
          <a:xfrm>
            <a:off x="914400" y="1595124"/>
            <a:ext cx="7313613" cy="4056062"/>
          </a:xfrm>
        </p:spPr>
        <p:txBody>
          <a:bodyPr>
            <a:noAutofit/>
          </a:bodyPr>
          <a:lstStyle/>
          <a:p>
            <a:r>
              <a:rPr lang="en-US" sz="1600" dirty="0" smtClean="0"/>
              <a:t>Write an algorithm that uses Stack data structure to print the characters of a String in its original order. </a:t>
            </a:r>
          </a:p>
          <a:p>
            <a:endParaRPr lang="en-US" sz="1600" dirty="0"/>
          </a:p>
          <a:p>
            <a:endParaRPr lang="en-US" sz="1600" dirty="0" smtClean="0"/>
          </a:p>
          <a:p>
            <a:endParaRPr lang="en-US" sz="1600" dirty="0"/>
          </a:p>
          <a:p>
            <a:endParaRPr lang="en-US" sz="1600" dirty="0"/>
          </a:p>
          <a:p>
            <a:r>
              <a:rPr lang="en-US" sz="1600" dirty="0" smtClean="0"/>
              <a:t>Determine the temporal complexity.</a:t>
            </a:r>
            <a:endParaRPr lang="en-US" sz="1600" dirty="0"/>
          </a:p>
        </p:txBody>
      </p:sp>
      <p:sp>
        <p:nvSpPr>
          <p:cNvPr id="4" name="Rectangle 3"/>
          <p:cNvSpPr/>
          <p:nvPr/>
        </p:nvSpPr>
        <p:spPr>
          <a:xfrm>
            <a:off x="1674247" y="2300502"/>
            <a:ext cx="720129" cy="191172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000000"/>
                </a:solidFill>
              </a:ln>
            </a:endParaRPr>
          </a:p>
        </p:txBody>
      </p:sp>
      <p:cxnSp>
        <p:nvCxnSpPr>
          <p:cNvPr id="6" name="Straight Connector 5"/>
          <p:cNvCxnSpPr/>
          <p:nvPr/>
        </p:nvCxnSpPr>
        <p:spPr>
          <a:xfrm>
            <a:off x="1674247" y="3753939"/>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674247" y="3238543"/>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674247" y="2767158"/>
            <a:ext cx="72012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901745" y="2510006"/>
            <a:ext cx="772502" cy="130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30254" y="2233682"/>
            <a:ext cx="571491" cy="369332"/>
          </a:xfrm>
          <a:prstGeom prst="rect">
            <a:avLst/>
          </a:prstGeom>
          <a:noFill/>
        </p:spPr>
        <p:txBody>
          <a:bodyPr wrap="none" rtlCol="0">
            <a:spAutoFit/>
          </a:bodyPr>
          <a:lstStyle/>
          <a:p>
            <a:r>
              <a:rPr lang="en-US" dirty="0" smtClean="0"/>
              <a:t>top</a:t>
            </a:r>
            <a:endParaRPr lang="en-US" dirty="0"/>
          </a:p>
        </p:txBody>
      </p:sp>
      <p:sp>
        <p:nvSpPr>
          <p:cNvPr id="12" name="TextBox 11"/>
          <p:cNvSpPr txBox="1"/>
          <p:nvPr/>
        </p:nvSpPr>
        <p:spPr>
          <a:xfrm>
            <a:off x="1883739" y="3753940"/>
            <a:ext cx="341785" cy="369332"/>
          </a:xfrm>
          <a:prstGeom prst="rect">
            <a:avLst/>
          </a:prstGeom>
          <a:noFill/>
        </p:spPr>
        <p:txBody>
          <a:bodyPr wrap="square" rtlCol="0">
            <a:spAutoFit/>
          </a:bodyPr>
          <a:lstStyle/>
          <a:p>
            <a:r>
              <a:rPr lang="en-US" b="1" dirty="0" smtClean="0"/>
              <a:t>a</a:t>
            </a:r>
            <a:endParaRPr lang="en-US" b="1" dirty="0"/>
          </a:p>
        </p:txBody>
      </p:sp>
      <p:sp>
        <p:nvSpPr>
          <p:cNvPr id="13" name="TextBox 12"/>
          <p:cNvSpPr txBox="1"/>
          <p:nvPr/>
        </p:nvSpPr>
        <p:spPr>
          <a:xfrm>
            <a:off x="1883739" y="3292949"/>
            <a:ext cx="341785" cy="369332"/>
          </a:xfrm>
          <a:prstGeom prst="rect">
            <a:avLst/>
          </a:prstGeom>
          <a:noFill/>
        </p:spPr>
        <p:txBody>
          <a:bodyPr wrap="square" rtlCol="0">
            <a:spAutoFit/>
          </a:bodyPr>
          <a:lstStyle/>
          <a:p>
            <a:r>
              <a:rPr lang="en-US" b="1" dirty="0" smtClean="0"/>
              <a:t>b</a:t>
            </a:r>
            <a:endParaRPr lang="en-US" b="1" dirty="0"/>
          </a:p>
        </p:txBody>
      </p:sp>
      <p:sp>
        <p:nvSpPr>
          <p:cNvPr id="14" name="TextBox 13"/>
          <p:cNvSpPr txBox="1"/>
          <p:nvPr/>
        </p:nvSpPr>
        <p:spPr>
          <a:xfrm>
            <a:off x="1865246" y="2829929"/>
            <a:ext cx="341785" cy="369332"/>
          </a:xfrm>
          <a:prstGeom prst="rect">
            <a:avLst/>
          </a:prstGeom>
          <a:noFill/>
        </p:spPr>
        <p:txBody>
          <a:bodyPr wrap="square" rtlCol="0">
            <a:spAutoFit/>
          </a:bodyPr>
          <a:lstStyle/>
          <a:p>
            <a:r>
              <a:rPr lang="en-US" b="1" dirty="0"/>
              <a:t>c</a:t>
            </a:r>
          </a:p>
        </p:txBody>
      </p:sp>
      <p:sp>
        <p:nvSpPr>
          <p:cNvPr id="15" name="TextBox 14"/>
          <p:cNvSpPr txBox="1"/>
          <p:nvPr/>
        </p:nvSpPr>
        <p:spPr>
          <a:xfrm>
            <a:off x="1883739" y="2338023"/>
            <a:ext cx="341785" cy="369332"/>
          </a:xfrm>
          <a:prstGeom prst="rect">
            <a:avLst/>
          </a:prstGeom>
          <a:noFill/>
        </p:spPr>
        <p:txBody>
          <a:bodyPr wrap="square" rtlCol="0">
            <a:spAutoFit/>
          </a:bodyPr>
          <a:lstStyle/>
          <a:p>
            <a:r>
              <a:rPr lang="en-US" b="1" dirty="0"/>
              <a:t>d</a:t>
            </a:r>
          </a:p>
        </p:txBody>
      </p:sp>
      <p:sp>
        <p:nvSpPr>
          <p:cNvPr id="16" name="TextBox 15"/>
          <p:cNvSpPr txBox="1"/>
          <p:nvPr/>
        </p:nvSpPr>
        <p:spPr>
          <a:xfrm>
            <a:off x="2575723" y="2460597"/>
            <a:ext cx="1107657" cy="1477328"/>
          </a:xfrm>
          <a:prstGeom prst="rect">
            <a:avLst/>
          </a:prstGeom>
          <a:noFill/>
        </p:spPr>
        <p:txBody>
          <a:bodyPr wrap="none" rtlCol="0">
            <a:spAutoFit/>
          </a:bodyPr>
          <a:lstStyle/>
          <a:p>
            <a:r>
              <a:rPr lang="en-US" dirty="0" smtClean="0"/>
              <a:t>Input :</a:t>
            </a:r>
          </a:p>
          <a:p>
            <a:r>
              <a:rPr lang="en-US" dirty="0" err="1" smtClean="0"/>
              <a:t>a,b,c,d</a:t>
            </a:r>
            <a:endParaRPr lang="en-US" dirty="0" smtClean="0"/>
          </a:p>
          <a:p>
            <a:endParaRPr lang="en-US" dirty="0"/>
          </a:p>
          <a:p>
            <a:r>
              <a:rPr lang="en-US" dirty="0" smtClean="0"/>
              <a:t>Output :</a:t>
            </a:r>
          </a:p>
          <a:p>
            <a:r>
              <a:rPr lang="en-US" dirty="0" err="1" smtClean="0"/>
              <a:t>a,b,c,d</a:t>
            </a:r>
            <a:endParaRPr lang="en-US" dirty="0"/>
          </a:p>
        </p:txBody>
      </p:sp>
    </p:spTree>
    <p:extLst>
      <p:ext uri="{BB962C8B-B14F-4D97-AF65-F5344CB8AC3E}">
        <p14:creationId xmlns:p14="http://schemas.microsoft.com/office/powerpoint/2010/main" val="4044969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Applications of Stack</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String Processing</a:t>
            </a:r>
          </a:p>
          <a:p>
            <a:r>
              <a:rPr lang="en-US" dirty="0" smtClean="0"/>
              <a:t>Bracket Parsing</a:t>
            </a:r>
          </a:p>
          <a:p>
            <a:r>
              <a:rPr lang="en-US" dirty="0" smtClean="0"/>
              <a:t>Recursion</a:t>
            </a:r>
            <a:endParaRPr lang="en-US" dirty="0"/>
          </a:p>
        </p:txBody>
      </p:sp>
    </p:spTree>
    <p:extLst>
      <p:ext uri="{BB962C8B-B14F-4D97-AF65-F5344CB8AC3E}">
        <p14:creationId xmlns:p14="http://schemas.microsoft.com/office/powerpoint/2010/main" val="1932934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457200" y="152400"/>
            <a:ext cx="8534400" cy="762000"/>
          </a:xfrm>
        </p:spPr>
        <p:txBody>
          <a:bodyPr>
            <a:normAutofit fontScale="90000"/>
          </a:bodyPr>
          <a:lstStyle/>
          <a:p>
            <a:pPr algn="l"/>
            <a:r>
              <a:rPr lang="en-US" dirty="0" smtClean="0">
                <a:latin typeface="Arial" charset="0"/>
                <a:ea typeface="Arial" charset="0"/>
                <a:cs typeface="Arial" charset="0"/>
              </a:rPr>
              <a:t>A look into the JVM</a:t>
            </a:r>
            <a:endParaRPr lang="en-US" dirty="0">
              <a:latin typeface="Arial" charset="0"/>
              <a:ea typeface="Arial" charset="0"/>
              <a:cs typeface="Arial" charset="0"/>
            </a:endParaRPr>
          </a:p>
        </p:txBody>
      </p:sp>
      <p:sp>
        <p:nvSpPr>
          <p:cNvPr id="198659" name="Rectangle 3"/>
          <p:cNvSpPr>
            <a:spLocks noGrp="1" noChangeArrowheads="1"/>
          </p:cNvSpPr>
          <p:nvPr>
            <p:ph type="body" idx="1"/>
          </p:nvPr>
        </p:nvSpPr>
        <p:spPr>
          <a:xfrm>
            <a:off x="533400" y="1657304"/>
            <a:ext cx="8458200" cy="4114800"/>
          </a:xfrm>
        </p:spPr>
        <p:txBody>
          <a:bodyPr/>
          <a:lstStyle/>
          <a:p>
            <a:pPr marL="0" indent="0">
              <a:spcBef>
                <a:spcPct val="50000"/>
              </a:spcBef>
              <a:buNone/>
            </a:pPr>
            <a:r>
              <a:rPr lang="en-US" dirty="0" smtClean="0"/>
              <a:t>Inside the JVM a stack is used to </a:t>
            </a:r>
          </a:p>
          <a:p>
            <a:pPr marL="685800" indent="-685800">
              <a:spcBef>
                <a:spcPct val="50000"/>
              </a:spcBef>
              <a:buFontTx/>
              <a:buChar char="•"/>
            </a:pPr>
            <a:r>
              <a:rPr lang="en-US" dirty="0" smtClean="0"/>
              <a:t>create the local variables</a:t>
            </a:r>
          </a:p>
          <a:p>
            <a:pPr marL="685800" indent="-685800">
              <a:spcBef>
                <a:spcPct val="50000"/>
              </a:spcBef>
              <a:buFontTx/>
              <a:buChar char="•"/>
            </a:pPr>
            <a:r>
              <a:rPr lang="en-US" dirty="0" smtClean="0"/>
              <a:t>to store the return address from a call</a:t>
            </a:r>
          </a:p>
          <a:p>
            <a:pPr marL="685800" indent="-685800">
              <a:spcBef>
                <a:spcPct val="50000"/>
              </a:spcBef>
              <a:buFontTx/>
              <a:buChar char="•"/>
            </a:pPr>
            <a:r>
              <a:rPr lang="en-US" dirty="0" smtClean="0"/>
              <a:t>to pass the method-parameters</a:t>
            </a:r>
            <a:endParaRPr lang="en-US" sz="2400" dirty="0"/>
          </a:p>
        </p:txBody>
      </p:sp>
    </p:spTree>
    <p:extLst>
      <p:ext uri="{BB962C8B-B14F-4D97-AF65-F5344CB8AC3E}">
        <p14:creationId xmlns:p14="http://schemas.microsoft.com/office/powerpoint/2010/main" val="17871893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457200" y="152400"/>
            <a:ext cx="8534400" cy="762000"/>
          </a:xfrm>
        </p:spPr>
        <p:txBody>
          <a:bodyPr>
            <a:normAutofit/>
          </a:bodyPr>
          <a:lstStyle/>
          <a:p>
            <a:pPr algn="l"/>
            <a:r>
              <a:rPr lang="de-DE" sz="4100" dirty="0">
                <a:latin typeface="Arial" charset="0"/>
                <a:ea typeface="Arial" charset="0"/>
                <a:cs typeface="Arial" charset="0"/>
              </a:rPr>
              <a:t>A </a:t>
            </a:r>
            <a:r>
              <a:rPr lang="de-DE" sz="4100" dirty="0" err="1">
                <a:latin typeface="Arial" charset="0"/>
                <a:ea typeface="Arial" charset="0"/>
                <a:cs typeface="Arial" charset="0"/>
              </a:rPr>
              <a:t>look</a:t>
            </a:r>
            <a:r>
              <a:rPr lang="de-DE" sz="4100" dirty="0">
                <a:latin typeface="Arial" charset="0"/>
                <a:ea typeface="Arial" charset="0"/>
                <a:cs typeface="Arial" charset="0"/>
              </a:rPr>
              <a:t> </a:t>
            </a:r>
            <a:r>
              <a:rPr lang="de-DE" sz="4100" dirty="0" err="1">
                <a:latin typeface="Arial" charset="0"/>
                <a:ea typeface="Arial" charset="0"/>
                <a:cs typeface="Arial" charset="0"/>
              </a:rPr>
              <a:t>into</a:t>
            </a:r>
            <a:r>
              <a:rPr lang="de-DE" sz="4100" dirty="0">
                <a:latin typeface="Arial" charset="0"/>
                <a:ea typeface="Arial" charset="0"/>
                <a:cs typeface="Arial" charset="0"/>
              </a:rPr>
              <a:t> </a:t>
            </a:r>
            <a:r>
              <a:rPr lang="de-DE" sz="4100" dirty="0" err="1">
                <a:latin typeface="Arial" charset="0"/>
                <a:ea typeface="Arial" charset="0"/>
                <a:cs typeface="Arial" charset="0"/>
              </a:rPr>
              <a:t>the</a:t>
            </a:r>
            <a:r>
              <a:rPr lang="de-DE" sz="4100" dirty="0">
                <a:latin typeface="Arial" charset="0"/>
                <a:ea typeface="Arial" charset="0"/>
                <a:cs typeface="Arial" charset="0"/>
              </a:rPr>
              <a:t> JVM</a:t>
            </a:r>
          </a:p>
        </p:txBody>
      </p:sp>
      <p:sp>
        <p:nvSpPr>
          <p:cNvPr id="5" name="Rectangle 4"/>
          <p:cNvSpPr>
            <a:spLocks noChangeArrowheads="1"/>
          </p:cNvSpPr>
          <p:nvPr/>
        </p:nvSpPr>
        <p:spPr bwMode="auto">
          <a:xfrm>
            <a:off x="203200" y="1524000"/>
            <a:ext cx="8458200" cy="43874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685800" indent="-685800"/>
            <a:endParaRPr lang="de-DE" sz="2000" dirty="0">
              <a:solidFill>
                <a:schemeClr val="tx1"/>
              </a:solidFill>
            </a:endParaRPr>
          </a:p>
          <a:p>
            <a:pPr marL="685800" indent="-685800" algn="ctr"/>
            <a:r>
              <a:rPr lang="de-DE" sz="3600" dirty="0">
                <a:solidFill>
                  <a:srgbClr val="000000"/>
                </a:solidFill>
              </a:rPr>
              <a:t>Every </a:t>
            </a:r>
            <a:r>
              <a:rPr lang="de-DE" sz="3600" dirty="0" err="1">
                <a:solidFill>
                  <a:srgbClr val="000000"/>
                </a:solidFill>
              </a:rPr>
              <a:t>call</a:t>
            </a:r>
            <a:r>
              <a:rPr lang="de-DE" sz="3600" dirty="0">
                <a:solidFill>
                  <a:srgbClr val="000000"/>
                </a:solidFill>
              </a:rPr>
              <a:t> </a:t>
            </a:r>
            <a:r>
              <a:rPr lang="de-DE" sz="3600" dirty="0" err="1">
                <a:solidFill>
                  <a:srgbClr val="000000"/>
                </a:solidFill>
              </a:rPr>
              <a:t>to</a:t>
            </a:r>
            <a:r>
              <a:rPr lang="de-DE" sz="3600" dirty="0">
                <a:solidFill>
                  <a:srgbClr val="000000"/>
                </a:solidFill>
              </a:rPr>
              <a:t> a </a:t>
            </a:r>
            <a:r>
              <a:rPr lang="de-DE" sz="3600" dirty="0" err="1">
                <a:solidFill>
                  <a:srgbClr val="000000"/>
                </a:solidFill>
              </a:rPr>
              <a:t>method</a:t>
            </a:r>
            <a:r>
              <a:rPr lang="de-DE" sz="3600" dirty="0">
                <a:solidFill>
                  <a:srgbClr val="000000"/>
                </a:solidFill>
              </a:rPr>
              <a:t> </a:t>
            </a:r>
            <a:r>
              <a:rPr lang="de-DE" sz="3600" dirty="0" err="1">
                <a:solidFill>
                  <a:srgbClr val="000000"/>
                </a:solidFill>
              </a:rPr>
              <a:t>creates</a:t>
            </a:r>
            <a:r>
              <a:rPr lang="de-DE" sz="3600" dirty="0">
                <a:solidFill>
                  <a:srgbClr val="000000"/>
                </a:solidFill>
              </a:rPr>
              <a:t> a </a:t>
            </a:r>
            <a:r>
              <a:rPr lang="de-DE" sz="3600" dirty="0" err="1">
                <a:solidFill>
                  <a:srgbClr val="000000"/>
                </a:solidFill>
              </a:rPr>
              <a:t>new</a:t>
            </a:r>
            <a:r>
              <a:rPr lang="de-DE" sz="3600" dirty="0">
                <a:solidFill>
                  <a:srgbClr val="000000"/>
                </a:solidFill>
              </a:rPr>
              <a:t> </a:t>
            </a:r>
            <a:r>
              <a:rPr lang="de-DE" sz="3600" dirty="0" err="1">
                <a:solidFill>
                  <a:srgbClr val="000000"/>
                </a:solidFill>
              </a:rPr>
              <a:t>set</a:t>
            </a:r>
            <a:r>
              <a:rPr lang="de-DE" sz="3600" dirty="0">
                <a:solidFill>
                  <a:srgbClr val="000000"/>
                </a:solidFill>
              </a:rPr>
              <a:t> </a:t>
            </a:r>
            <a:r>
              <a:rPr lang="de-DE" sz="3600" dirty="0" err="1">
                <a:solidFill>
                  <a:srgbClr val="000000"/>
                </a:solidFill>
              </a:rPr>
              <a:t>of</a:t>
            </a:r>
            <a:r>
              <a:rPr lang="de-DE" sz="3600" dirty="0">
                <a:solidFill>
                  <a:srgbClr val="000000"/>
                </a:solidFill>
              </a:rPr>
              <a:t> </a:t>
            </a:r>
            <a:r>
              <a:rPr lang="de-DE" sz="3600" dirty="0" err="1">
                <a:solidFill>
                  <a:srgbClr val="000000"/>
                </a:solidFill>
              </a:rPr>
              <a:t>local</a:t>
            </a:r>
            <a:r>
              <a:rPr lang="de-DE" sz="3600" dirty="0">
                <a:solidFill>
                  <a:srgbClr val="000000"/>
                </a:solidFill>
              </a:rPr>
              <a:t> variables !</a:t>
            </a:r>
          </a:p>
          <a:p>
            <a:pPr marL="685800" indent="-685800" algn="ctr"/>
            <a:endParaRPr lang="de-DE" sz="3200" dirty="0">
              <a:solidFill>
                <a:schemeClr val="tx1"/>
              </a:solidFill>
            </a:endParaRPr>
          </a:p>
          <a:p>
            <a:pPr marL="685800" indent="-685800" algn="ctr"/>
            <a:r>
              <a:rPr lang="de-DE" sz="2800" dirty="0">
                <a:solidFill>
                  <a:schemeClr val="tx1"/>
                </a:solidFill>
              </a:rPr>
              <a:t>These Variables </a:t>
            </a:r>
            <a:r>
              <a:rPr lang="de-DE" sz="2800" dirty="0" err="1">
                <a:solidFill>
                  <a:schemeClr val="tx1"/>
                </a:solidFill>
              </a:rPr>
              <a:t>are</a:t>
            </a:r>
            <a:r>
              <a:rPr lang="de-DE" sz="2800" dirty="0">
                <a:solidFill>
                  <a:schemeClr val="tx1"/>
                </a:solidFill>
              </a:rPr>
              <a:t> </a:t>
            </a:r>
            <a:r>
              <a:rPr lang="de-DE" sz="2800" dirty="0" err="1">
                <a:solidFill>
                  <a:schemeClr val="tx1"/>
                </a:solidFill>
              </a:rPr>
              <a:t>created</a:t>
            </a:r>
            <a:r>
              <a:rPr lang="de-DE" sz="2800" dirty="0">
                <a:solidFill>
                  <a:schemeClr val="tx1"/>
                </a:solidFill>
              </a:rPr>
              <a:t> on </a:t>
            </a:r>
            <a:r>
              <a:rPr lang="de-DE" sz="2800" dirty="0" err="1">
                <a:solidFill>
                  <a:schemeClr val="tx1"/>
                </a:solidFill>
              </a:rPr>
              <a:t>the</a:t>
            </a:r>
            <a:r>
              <a:rPr lang="de-DE" sz="2800" dirty="0">
                <a:solidFill>
                  <a:schemeClr val="tx1"/>
                </a:solidFill>
              </a:rPr>
              <a:t> </a:t>
            </a:r>
            <a:r>
              <a:rPr lang="de-DE" sz="2800" dirty="0" err="1">
                <a:solidFill>
                  <a:schemeClr val="tx1"/>
                </a:solidFill>
              </a:rPr>
              <a:t>stack</a:t>
            </a:r>
            <a:r>
              <a:rPr lang="de-DE" sz="2800" dirty="0">
                <a:solidFill>
                  <a:schemeClr val="tx1"/>
                </a:solidFill>
              </a:rPr>
              <a:t> </a:t>
            </a:r>
            <a:r>
              <a:rPr lang="de-DE" sz="2800" dirty="0" err="1">
                <a:solidFill>
                  <a:schemeClr val="tx1"/>
                </a:solidFill>
              </a:rPr>
              <a:t>and</a:t>
            </a:r>
            <a:r>
              <a:rPr lang="de-DE" sz="2800" dirty="0">
                <a:solidFill>
                  <a:schemeClr val="tx1"/>
                </a:solidFill>
              </a:rPr>
              <a:t> </a:t>
            </a:r>
            <a:r>
              <a:rPr lang="de-DE" sz="2800" dirty="0" err="1">
                <a:solidFill>
                  <a:schemeClr val="tx1"/>
                </a:solidFill>
              </a:rPr>
              <a:t>deleted</a:t>
            </a:r>
            <a:r>
              <a:rPr lang="de-DE" sz="2800" dirty="0">
                <a:solidFill>
                  <a:schemeClr val="tx1"/>
                </a:solidFill>
              </a:rPr>
              <a:t> </a:t>
            </a:r>
            <a:r>
              <a:rPr lang="de-DE" sz="2800" dirty="0" err="1">
                <a:solidFill>
                  <a:schemeClr val="tx1"/>
                </a:solidFill>
              </a:rPr>
              <a:t>when</a:t>
            </a:r>
            <a:r>
              <a:rPr lang="de-DE" sz="2800" dirty="0">
                <a:solidFill>
                  <a:schemeClr val="tx1"/>
                </a:solidFill>
              </a:rPr>
              <a:t> </a:t>
            </a:r>
            <a:r>
              <a:rPr lang="de-DE" sz="2800" dirty="0" err="1">
                <a:solidFill>
                  <a:schemeClr val="tx1"/>
                </a:solidFill>
              </a:rPr>
              <a:t>the</a:t>
            </a:r>
            <a:r>
              <a:rPr lang="de-DE" sz="2800" dirty="0">
                <a:solidFill>
                  <a:schemeClr val="tx1"/>
                </a:solidFill>
              </a:rPr>
              <a:t> </a:t>
            </a:r>
            <a:r>
              <a:rPr lang="de-DE" sz="2800" dirty="0" err="1">
                <a:solidFill>
                  <a:schemeClr val="tx1"/>
                </a:solidFill>
              </a:rPr>
              <a:t>method</a:t>
            </a:r>
            <a:r>
              <a:rPr lang="de-DE" sz="2800" dirty="0">
                <a:solidFill>
                  <a:schemeClr val="tx1"/>
                </a:solidFill>
              </a:rPr>
              <a:t> </a:t>
            </a:r>
            <a:r>
              <a:rPr lang="de-DE" sz="2800" dirty="0" err="1">
                <a:solidFill>
                  <a:schemeClr val="tx1"/>
                </a:solidFill>
              </a:rPr>
              <a:t>returns</a:t>
            </a:r>
            <a:endParaRPr lang="de-DE" sz="2800" dirty="0">
              <a:solidFill>
                <a:schemeClr val="tx1"/>
              </a:solidFill>
            </a:endParaRPr>
          </a:p>
        </p:txBody>
      </p:sp>
    </p:spTree>
    <p:extLst>
      <p:ext uri="{BB962C8B-B14F-4D97-AF65-F5344CB8AC3E}">
        <p14:creationId xmlns:p14="http://schemas.microsoft.com/office/powerpoint/2010/main" val="4370634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457200" y="152400"/>
            <a:ext cx="8534400" cy="762000"/>
          </a:xfrm>
        </p:spPr>
        <p:txBody>
          <a:bodyPr>
            <a:normAutofit fontScale="90000"/>
          </a:bodyPr>
          <a:lstStyle/>
          <a:p>
            <a:pPr algn="l"/>
            <a:r>
              <a:rPr lang="de-DE" sz="4100" dirty="0">
                <a:latin typeface="Arial" charset="0"/>
                <a:ea typeface="Arial" charset="0"/>
                <a:cs typeface="Arial" charset="0"/>
              </a:rPr>
              <a:t>A </a:t>
            </a:r>
            <a:r>
              <a:rPr lang="de-DE" sz="4100" dirty="0" err="1">
                <a:latin typeface="Arial" charset="0"/>
                <a:ea typeface="Arial" charset="0"/>
                <a:cs typeface="Arial" charset="0"/>
              </a:rPr>
              <a:t>look</a:t>
            </a:r>
            <a:r>
              <a:rPr lang="de-DE" sz="4100" dirty="0">
                <a:latin typeface="Arial" charset="0"/>
                <a:ea typeface="Arial" charset="0"/>
                <a:cs typeface="Arial" charset="0"/>
              </a:rPr>
              <a:t> </a:t>
            </a:r>
            <a:r>
              <a:rPr lang="de-DE" sz="4100" dirty="0" err="1">
                <a:latin typeface="Arial" charset="0"/>
                <a:ea typeface="Arial" charset="0"/>
                <a:cs typeface="Arial" charset="0"/>
              </a:rPr>
              <a:t>into</a:t>
            </a:r>
            <a:r>
              <a:rPr lang="de-DE" sz="4100" dirty="0">
                <a:latin typeface="Arial" charset="0"/>
                <a:ea typeface="Arial" charset="0"/>
                <a:cs typeface="Arial" charset="0"/>
              </a:rPr>
              <a:t> </a:t>
            </a:r>
            <a:r>
              <a:rPr lang="de-DE" sz="4100" dirty="0" err="1">
                <a:latin typeface="Arial" charset="0"/>
                <a:ea typeface="Arial" charset="0"/>
                <a:cs typeface="Arial" charset="0"/>
              </a:rPr>
              <a:t>the</a:t>
            </a:r>
            <a:r>
              <a:rPr lang="de-DE" sz="4100" dirty="0">
                <a:latin typeface="Arial" charset="0"/>
                <a:ea typeface="Arial" charset="0"/>
                <a:cs typeface="Arial" charset="0"/>
              </a:rPr>
              <a:t> </a:t>
            </a:r>
            <a:r>
              <a:rPr lang="de-DE" dirty="0">
                <a:latin typeface="Arial" charset="0"/>
                <a:ea typeface="Arial" charset="0"/>
                <a:cs typeface="Arial" charset="0"/>
              </a:rPr>
              <a:t>JVM</a:t>
            </a:r>
          </a:p>
        </p:txBody>
      </p:sp>
      <p:sp>
        <p:nvSpPr>
          <p:cNvPr id="199683" name="Rectangle 3"/>
          <p:cNvSpPr>
            <a:spLocks noGrp="1" noChangeArrowheads="1"/>
          </p:cNvSpPr>
          <p:nvPr>
            <p:ph type="body" idx="1"/>
          </p:nvPr>
        </p:nvSpPr>
        <p:spPr>
          <a:xfrm>
            <a:off x="533400" y="914400"/>
            <a:ext cx="5486400" cy="5715000"/>
          </a:xfrm>
        </p:spPr>
        <p:txBody>
          <a:bodyPr/>
          <a:lstStyle/>
          <a:p>
            <a:pPr marL="685800" indent="-685800">
              <a:spcBef>
                <a:spcPct val="50000"/>
              </a:spcBef>
            </a:pPr>
            <a:r>
              <a:rPr lang="de-DE" sz="2000" dirty="0"/>
              <a:t>1  </a:t>
            </a:r>
            <a:r>
              <a:rPr lang="de-DE" sz="2000" dirty="0" err="1"/>
              <a:t>public</a:t>
            </a:r>
            <a:r>
              <a:rPr lang="de-DE" sz="2000" dirty="0"/>
              <a:t> </a:t>
            </a:r>
            <a:r>
              <a:rPr lang="de-DE" sz="2000" dirty="0" err="1"/>
              <a:t>static</a:t>
            </a:r>
            <a:r>
              <a:rPr lang="de-DE" sz="2000" dirty="0"/>
              <a:t> </a:t>
            </a:r>
            <a:r>
              <a:rPr lang="de-DE" sz="2000" dirty="0" err="1"/>
              <a:t>void</a:t>
            </a:r>
            <a:r>
              <a:rPr lang="de-DE" sz="2000" dirty="0"/>
              <a:t> </a:t>
            </a:r>
            <a:r>
              <a:rPr lang="de-DE" sz="2000" dirty="0" err="1"/>
              <a:t>main</a:t>
            </a:r>
            <a:r>
              <a:rPr lang="de-DE" sz="2000" dirty="0"/>
              <a:t>(String </a:t>
            </a:r>
            <a:r>
              <a:rPr lang="de-DE" sz="2000" dirty="0" err="1"/>
              <a:t>args</a:t>
            </a:r>
            <a:r>
              <a:rPr lang="de-DE" sz="2000" dirty="0"/>
              <a:t>[ ]){</a:t>
            </a:r>
          </a:p>
          <a:p>
            <a:pPr marL="685800" indent="-685800">
              <a:spcBef>
                <a:spcPct val="50000"/>
              </a:spcBef>
            </a:pPr>
            <a:r>
              <a:rPr lang="de-DE" sz="2000" dirty="0"/>
              <a:t>2		</a:t>
            </a:r>
            <a:r>
              <a:rPr lang="de-DE" sz="2000" dirty="0" err="1"/>
              <a:t>int</a:t>
            </a:r>
            <a:r>
              <a:rPr lang="de-DE" sz="2000" dirty="0"/>
              <a:t> a = 3;</a:t>
            </a:r>
          </a:p>
          <a:p>
            <a:pPr marL="685800" indent="-685800">
              <a:spcBef>
                <a:spcPct val="50000"/>
              </a:spcBef>
            </a:pPr>
            <a:r>
              <a:rPr lang="de-DE" sz="2000" dirty="0"/>
              <a:t>3		</a:t>
            </a:r>
            <a:r>
              <a:rPr lang="de-DE" sz="2000" dirty="0" err="1"/>
              <a:t>int</a:t>
            </a:r>
            <a:r>
              <a:rPr lang="de-DE" sz="2000" dirty="0"/>
              <a:t> b = </a:t>
            </a:r>
            <a:r>
              <a:rPr lang="de-DE" sz="2000" dirty="0" err="1"/>
              <a:t>timesFive</a:t>
            </a:r>
            <a:r>
              <a:rPr lang="de-DE" sz="2000" dirty="0"/>
              <a:t>(a);</a:t>
            </a:r>
          </a:p>
          <a:p>
            <a:pPr marL="685800" indent="-685800">
              <a:spcBef>
                <a:spcPct val="50000"/>
              </a:spcBef>
            </a:pPr>
            <a:r>
              <a:rPr lang="de-DE" sz="2000" dirty="0"/>
              <a:t>4		</a:t>
            </a:r>
            <a:r>
              <a:rPr lang="de-DE" sz="2000" dirty="0" err="1"/>
              <a:t>System.out.println</a:t>
            </a:r>
            <a:r>
              <a:rPr lang="de-DE" sz="2000" dirty="0"/>
              <a:t>(b+</a:t>
            </a:r>
            <a:r>
              <a:rPr lang="ja-JP" altLang="de-DE" sz="2000" dirty="0">
                <a:latin typeface="Arial"/>
              </a:rPr>
              <a:t>““</a:t>
            </a:r>
            <a:r>
              <a:rPr lang="de-DE" sz="2000" dirty="0"/>
              <a:t>);</a:t>
            </a:r>
          </a:p>
          <a:p>
            <a:pPr marL="685800" indent="-685800">
              <a:spcBef>
                <a:spcPct val="50000"/>
              </a:spcBef>
            </a:pPr>
            <a:r>
              <a:rPr lang="de-DE" sz="2000" dirty="0"/>
              <a:t>5	}</a:t>
            </a:r>
          </a:p>
          <a:p>
            <a:pPr marL="685800" indent="-685800">
              <a:spcBef>
                <a:spcPct val="50000"/>
              </a:spcBef>
            </a:pPr>
            <a:endParaRPr lang="de-DE" sz="2000" dirty="0"/>
          </a:p>
          <a:p>
            <a:pPr marL="685800" indent="-685800">
              <a:spcBef>
                <a:spcPct val="50000"/>
              </a:spcBef>
            </a:pPr>
            <a:r>
              <a:rPr lang="de-DE" sz="2000" dirty="0"/>
              <a:t>6	Public </a:t>
            </a:r>
            <a:r>
              <a:rPr lang="de-DE" sz="2000" dirty="0" err="1"/>
              <a:t>int</a:t>
            </a:r>
            <a:r>
              <a:rPr lang="de-DE" sz="2000" dirty="0"/>
              <a:t> </a:t>
            </a:r>
            <a:r>
              <a:rPr lang="de-DE" sz="2000" dirty="0" err="1"/>
              <a:t>timesFive</a:t>
            </a:r>
            <a:r>
              <a:rPr lang="de-DE" sz="2000" dirty="0"/>
              <a:t>(</a:t>
            </a:r>
            <a:r>
              <a:rPr lang="de-DE" sz="2000" dirty="0" err="1"/>
              <a:t>int</a:t>
            </a:r>
            <a:r>
              <a:rPr lang="de-DE" sz="2000" dirty="0"/>
              <a:t> a){</a:t>
            </a:r>
          </a:p>
          <a:p>
            <a:pPr marL="685800" indent="-685800">
              <a:spcBef>
                <a:spcPct val="50000"/>
              </a:spcBef>
            </a:pPr>
            <a:r>
              <a:rPr lang="de-DE" sz="2000" dirty="0"/>
              <a:t>7		</a:t>
            </a:r>
            <a:r>
              <a:rPr lang="de-DE" sz="2000" dirty="0" err="1"/>
              <a:t>int</a:t>
            </a:r>
            <a:r>
              <a:rPr lang="de-DE" sz="2000" dirty="0"/>
              <a:t> b = 5; </a:t>
            </a:r>
          </a:p>
          <a:p>
            <a:pPr marL="685800" indent="-685800">
              <a:spcBef>
                <a:spcPct val="50000"/>
              </a:spcBef>
            </a:pPr>
            <a:r>
              <a:rPr lang="de-DE" sz="2000" dirty="0"/>
              <a:t>8		</a:t>
            </a:r>
            <a:r>
              <a:rPr lang="de-DE" sz="2000" dirty="0" err="1"/>
              <a:t>int</a:t>
            </a:r>
            <a:r>
              <a:rPr lang="de-DE" sz="2000" dirty="0"/>
              <a:t> c = a * b;</a:t>
            </a:r>
          </a:p>
          <a:p>
            <a:pPr marL="685800" indent="-685800">
              <a:spcBef>
                <a:spcPct val="50000"/>
              </a:spcBef>
            </a:pPr>
            <a:r>
              <a:rPr lang="de-DE" sz="2000" dirty="0"/>
              <a:t>9		</a:t>
            </a:r>
            <a:r>
              <a:rPr lang="de-DE" sz="2000" dirty="0" err="1"/>
              <a:t>return</a:t>
            </a:r>
            <a:r>
              <a:rPr lang="de-DE" sz="2000" dirty="0"/>
              <a:t> (c);</a:t>
            </a:r>
          </a:p>
          <a:p>
            <a:pPr marL="685800" indent="-685800">
              <a:spcBef>
                <a:spcPct val="50000"/>
              </a:spcBef>
            </a:pPr>
            <a:r>
              <a:rPr lang="de-DE" sz="2000" dirty="0"/>
              <a:t>10	 }</a:t>
            </a:r>
          </a:p>
          <a:p>
            <a:pPr marL="685800" indent="-685800">
              <a:spcBef>
                <a:spcPct val="50000"/>
              </a:spcBef>
            </a:pPr>
            <a:endParaRPr lang="de-DE" sz="2000" dirty="0"/>
          </a:p>
        </p:txBody>
      </p:sp>
      <p:sp>
        <p:nvSpPr>
          <p:cNvPr id="199684" name="Rectangle 4"/>
          <p:cNvSpPr>
            <a:spLocks noChangeArrowheads="1"/>
          </p:cNvSpPr>
          <p:nvPr/>
        </p:nvSpPr>
        <p:spPr bwMode="auto">
          <a:xfrm>
            <a:off x="6858000" y="1600200"/>
            <a:ext cx="1768475" cy="46990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199685" name="Rectangle 5"/>
          <p:cNvSpPr>
            <a:spLocks noChangeArrowheads="1"/>
          </p:cNvSpPr>
          <p:nvPr/>
        </p:nvSpPr>
        <p:spPr bwMode="auto">
          <a:xfrm>
            <a:off x="6934200" y="1600200"/>
            <a:ext cx="1600200" cy="45720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199686" name="Rectangle 6"/>
          <p:cNvSpPr>
            <a:spLocks noChangeArrowheads="1"/>
          </p:cNvSpPr>
          <p:nvPr/>
        </p:nvSpPr>
        <p:spPr bwMode="auto">
          <a:xfrm>
            <a:off x="6934200" y="5791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dirty="0">
                <a:solidFill>
                  <a:srgbClr val="000000"/>
                </a:solidFill>
              </a:rPr>
              <a:t>a = 3</a:t>
            </a:r>
          </a:p>
        </p:txBody>
      </p:sp>
      <p:sp>
        <p:nvSpPr>
          <p:cNvPr id="199687" name="Rectangle 7"/>
          <p:cNvSpPr>
            <a:spLocks noChangeArrowheads="1"/>
          </p:cNvSpPr>
          <p:nvPr/>
        </p:nvSpPr>
        <p:spPr bwMode="auto">
          <a:xfrm>
            <a:off x="6934200" y="4648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dirty="0">
                <a:solidFill>
                  <a:srgbClr val="000000"/>
                </a:solidFill>
              </a:rPr>
              <a:t>a = 3</a:t>
            </a:r>
          </a:p>
        </p:txBody>
      </p:sp>
      <p:sp>
        <p:nvSpPr>
          <p:cNvPr id="199698" name="Rectangle 18"/>
          <p:cNvSpPr>
            <a:spLocks noChangeArrowheads="1"/>
          </p:cNvSpPr>
          <p:nvPr/>
        </p:nvSpPr>
        <p:spPr bwMode="auto">
          <a:xfrm>
            <a:off x="6934200" y="5410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dirty="0">
                <a:solidFill>
                  <a:srgbClr val="000000"/>
                </a:solidFill>
              </a:rPr>
              <a:t>b</a:t>
            </a:r>
          </a:p>
        </p:txBody>
      </p:sp>
      <p:sp>
        <p:nvSpPr>
          <p:cNvPr id="199699" name="Rectangle 19"/>
          <p:cNvSpPr>
            <a:spLocks noChangeArrowheads="1"/>
          </p:cNvSpPr>
          <p:nvPr/>
        </p:nvSpPr>
        <p:spPr bwMode="auto">
          <a:xfrm>
            <a:off x="6934200" y="5029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dirty="0">
                <a:solidFill>
                  <a:srgbClr val="000000"/>
                </a:solidFill>
              </a:rPr>
              <a:t>Return to LINE 3</a:t>
            </a:r>
          </a:p>
        </p:txBody>
      </p:sp>
      <p:sp>
        <p:nvSpPr>
          <p:cNvPr id="199700" name="Rectangle 20"/>
          <p:cNvSpPr>
            <a:spLocks noChangeArrowheads="1"/>
          </p:cNvSpPr>
          <p:nvPr/>
        </p:nvSpPr>
        <p:spPr bwMode="auto">
          <a:xfrm>
            <a:off x="6934200" y="4267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dirty="0">
                <a:solidFill>
                  <a:srgbClr val="000000"/>
                </a:solidFill>
              </a:rPr>
              <a:t>b = 5</a:t>
            </a:r>
          </a:p>
        </p:txBody>
      </p:sp>
      <p:sp>
        <p:nvSpPr>
          <p:cNvPr id="199701" name="Rectangle 21"/>
          <p:cNvSpPr>
            <a:spLocks noChangeArrowheads="1"/>
          </p:cNvSpPr>
          <p:nvPr/>
        </p:nvSpPr>
        <p:spPr bwMode="auto">
          <a:xfrm>
            <a:off x="6934200" y="3886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dirty="0">
                <a:solidFill>
                  <a:srgbClr val="000000"/>
                </a:solidFill>
              </a:rPr>
              <a:t>c = 15 </a:t>
            </a:r>
          </a:p>
        </p:txBody>
      </p:sp>
      <p:sp>
        <p:nvSpPr>
          <p:cNvPr id="199702" name="Line 22"/>
          <p:cNvSpPr>
            <a:spLocks noChangeShapeType="1"/>
          </p:cNvSpPr>
          <p:nvPr/>
        </p:nvSpPr>
        <p:spPr bwMode="auto">
          <a:xfrm>
            <a:off x="3124200" y="2133600"/>
            <a:ext cx="3810000" cy="3886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199703" name="Line 23"/>
          <p:cNvSpPr>
            <a:spLocks noChangeShapeType="1"/>
          </p:cNvSpPr>
          <p:nvPr/>
        </p:nvSpPr>
        <p:spPr bwMode="auto">
          <a:xfrm>
            <a:off x="2743200" y="2514600"/>
            <a:ext cx="4191000" cy="30480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199704" name="Line 24"/>
          <p:cNvSpPr>
            <a:spLocks noChangeShapeType="1"/>
          </p:cNvSpPr>
          <p:nvPr/>
        </p:nvSpPr>
        <p:spPr bwMode="auto">
          <a:xfrm>
            <a:off x="2387600" y="2514600"/>
            <a:ext cx="4546600" cy="26670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199706" name="Line 26"/>
          <p:cNvSpPr>
            <a:spLocks noChangeShapeType="1"/>
          </p:cNvSpPr>
          <p:nvPr/>
        </p:nvSpPr>
        <p:spPr bwMode="auto">
          <a:xfrm>
            <a:off x="4343400" y="4343400"/>
            <a:ext cx="2590800" cy="470294"/>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199707" name="Line 27"/>
          <p:cNvSpPr>
            <a:spLocks noChangeShapeType="1"/>
          </p:cNvSpPr>
          <p:nvPr/>
        </p:nvSpPr>
        <p:spPr bwMode="auto">
          <a:xfrm flipV="1">
            <a:off x="3505200" y="4419600"/>
            <a:ext cx="3429000" cy="2286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
        <p:nvSpPr>
          <p:cNvPr id="199708" name="Line 28"/>
          <p:cNvSpPr>
            <a:spLocks noChangeShapeType="1"/>
          </p:cNvSpPr>
          <p:nvPr/>
        </p:nvSpPr>
        <p:spPr bwMode="auto">
          <a:xfrm flipV="1">
            <a:off x="2743200" y="4114800"/>
            <a:ext cx="4191000" cy="9144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nchor="ctr">
            <a:spAutoFit/>
          </a:bodyPr>
          <a:lstStyle/>
          <a:p>
            <a:endParaRPr lang="en-US"/>
          </a:p>
        </p:txBody>
      </p:sp>
    </p:spTree>
    <p:extLst>
      <p:ext uri="{BB962C8B-B14F-4D97-AF65-F5344CB8AC3E}">
        <p14:creationId xmlns:p14="http://schemas.microsoft.com/office/powerpoint/2010/main" val="13308776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9702"/>
                                        </p:tgtEl>
                                        <p:attrNameLst>
                                          <p:attrName>style.visibility</p:attrName>
                                        </p:attrNameLst>
                                      </p:cBhvr>
                                      <p:to>
                                        <p:strVal val="visible"/>
                                      </p:to>
                                    </p:set>
                                  </p:childTnLst>
                                  <p:subTnLst>
                                    <p:set>
                                      <p:cBhvr override="childStyle">
                                        <p:cTn dur="1" fill="hold" display="0" masterRel="nextClick" afterEffect="1"/>
                                        <p:tgtEl>
                                          <p:spTgt spid="199702"/>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9703"/>
                                        </p:tgtEl>
                                        <p:attrNameLst>
                                          <p:attrName>style.visibility</p:attrName>
                                        </p:attrNameLst>
                                      </p:cBhvr>
                                      <p:to>
                                        <p:strVal val="visible"/>
                                      </p:to>
                                    </p:set>
                                  </p:childTnLst>
                                  <p:subTnLst>
                                    <p:set>
                                      <p:cBhvr override="childStyle">
                                        <p:cTn dur="1" fill="hold" display="0" masterRel="nextClick" afterEffect="1"/>
                                        <p:tgtEl>
                                          <p:spTgt spid="199703"/>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9704"/>
                                        </p:tgtEl>
                                        <p:attrNameLst>
                                          <p:attrName>style.visibility</p:attrName>
                                        </p:attrNameLst>
                                      </p:cBhvr>
                                      <p:to>
                                        <p:strVal val="visible"/>
                                      </p:to>
                                    </p:set>
                                  </p:childTnLst>
                                  <p:subTnLst>
                                    <p:set>
                                      <p:cBhvr override="childStyle">
                                        <p:cTn dur="1" fill="hold" display="0" masterRel="nextClick" afterEffect="1"/>
                                        <p:tgtEl>
                                          <p:spTgt spid="199704"/>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99706"/>
                                        </p:tgtEl>
                                        <p:attrNameLst>
                                          <p:attrName>style.visibility</p:attrName>
                                        </p:attrNameLst>
                                      </p:cBhvr>
                                      <p:to>
                                        <p:strVal val="visible"/>
                                      </p:to>
                                    </p:set>
                                  </p:childTnLst>
                                  <p:subTnLst>
                                    <p:set>
                                      <p:cBhvr override="childStyle">
                                        <p:cTn dur="1" fill="hold" display="0" masterRel="nextClick" afterEffect="1"/>
                                        <p:tgtEl>
                                          <p:spTgt spid="199706"/>
                                        </p:tgtEl>
                                        <p:attrNameLst>
                                          <p:attrName>style.visibility</p:attrName>
                                        </p:attrNameLst>
                                      </p:cBhvr>
                                      <p:to>
                                        <p:strVal val="hidden"/>
                                      </p:to>
                                    </p:set>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99707"/>
                                        </p:tgtEl>
                                        <p:attrNameLst>
                                          <p:attrName>style.visibility</p:attrName>
                                        </p:attrNameLst>
                                      </p:cBhvr>
                                      <p:to>
                                        <p:strVal val="visible"/>
                                      </p:to>
                                    </p:set>
                                  </p:childTnLst>
                                  <p:subTnLst>
                                    <p:set>
                                      <p:cBhvr override="childStyle">
                                        <p:cTn dur="1" fill="hold" display="0" masterRel="nextClick" afterEffect="1"/>
                                        <p:tgtEl>
                                          <p:spTgt spid="199707"/>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997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702" grpId="0" animBg="1"/>
      <p:bldP spid="199703" grpId="0" animBg="1"/>
      <p:bldP spid="199704" grpId="0" animBg="1"/>
      <p:bldP spid="199706" grpId="0" animBg="1"/>
      <p:bldP spid="199707" grpId="0" animBg="1"/>
      <p:bldP spid="19970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457200" y="152400"/>
            <a:ext cx="8534400" cy="762000"/>
          </a:xfrm>
        </p:spPr>
        <p:txBody>
          <a:bodyPr>
            <a:normAutofit fontScale="90000"/>
          </a:bodyPr>
          <a:lstStyle/>
          <a:p>
            <a:pPr algn="l"/>
            <a:r>
              <a:rPr lang="de-DE" sz="4100" dirty="0">
                <a:latin typeface="Arial" charset="0"/>
                <a:ea typeface="Arial" charset="0"/>
                <a:cs typeface="Arial" charset="0"/>
              </a:rPr>
              <a:t>A </a:t>
            </a:r>
            <a:r>
              <a:rPr lang="de-DE" sz="4100" dirty="0" err="1">
                <a:latin typeface="Arial" charset="0"/>
                <a:ea typeface="Arial" charset="0"/>
                <a:cs typeface="Arial" charset="0"/>
              </a:rPr>
              <a:t>look</a:t>
            </a:r>
            <a:r>
              <a:rPr lang="de-DE" sz="4100" dirty="0">
                <a:latin typeface="Arial" charset="0"/>
                <a:ea typeface="Arial" charset="0"/>
                <a:cs typeface="Arial" charset="0"/>
              </a:rPr>
              <a:t> </a:t>
            </a:r>
            <a:r>
              <a:rPr lang="de-DE" sz="4100" dirty="0" err="1">
                <a:latin typeface="Arial" charset="0"/>
                <a:ea typeface="Arial" charset="0"/>
                <a:cs typeface="Arial" charset="0"/>
              </a:rPr>
              <a:t>into</a:t>
            </a:r>
            <a:r>
              <a:rPr lang="de-DE" sz="4100" dirty="0">
                <a:latin typeface="Arial" charset="0"/>
                <a:ea typeface="Arial" charset="0"/>
                <a:cs typeface="Arial" charset="0"/>
              </a:rPr>
              <a:t> </a:t>
            </a:r>
            <a:r>
              <a:rPr lang="de-DE" dirty="0" err="1">
                <a:latin typeface="Arial" charset="0"/>
                <a:ea typeface="Arial" charset="0"/>
                <a:cs typeface="Arial" charset="0"/>
              </a:rPr>
              <a:t>the</a:t>
            </a:r>
            <a:r>
              <a:rPr lang="de-DE" sz="4100" dirty="0">
                <a:latin typeface="Arial" charset="0"/>
                <a:ea typeface="Arial" charset="0"/>
                <a:cs typeface="Arial" charset="0"/>
              </a:rPr>
              <a:t> JVM</a:t>
            </a:r>
          </a:p>
        </p:txBody>
      </p:sp>
      <p:sp>
        <p:nvSpPr>
          <p:cNvPr id="201731" name="Rectangle 3"/>
          <p:cNvSpPr>
            <a:spLocks noGrp="1" noChangeArrowheads="1"/>
          </p:cNvSpPr>
          <p:nvPr>
            <p:ph type="body" idx="1"/>
          </p:nvPr>
        </p:nvSpPr>
        <p:spPr>
          <a:xfrm>
            <a:off x="533400" y="914400"/>
            <a:ext cx="5486400" cy="1143000"/>
          </a:xfrm>
        </p:spPr>
        <p:txBody>
          <a:bodyPr>
            <a:normAutofit lnSpcReduction="10000"/>
          </a:bodyPr>
          <a:lstStyle/>
          <a:p>
            <a:pPr marL="685800" indent="-685800">
              <a:lnSpc>
                <a:spcPct val="90000"/>
              </a:lnSpc>
              <a:spcBef>
                <a:spcPct val="50000"/>
              </a:spcBef>
            </a:pPr>
            <a:r>
              <a:rPr lang="de-DE" sz="2000"/>
              <a:t>...</a:t>
            </a:r>
          </a:p>
          <a:p>
            <a:pPr marL="685800" indent="-685800">
              <a:lnSpc>
                <a:spcPct val="90000"/>
              </a:lnSpc>
              <a:spcBef>
                <a:spcPct val="50000"/>
              </a:spcBef>
              <a:buFontTx/>
              <a:buAutoNum type="arabicPlain" startAt="9"/>
            </a:pPr>
            <a:r>
              <a:rPr lang="de-DE" sz="2000"/>
              <a:t>return (c);</a:t>
            </a:r>
          </a:p>
          <a:p>
            <a:pPr marL="685800" indent="-685800">
              <a:lnSpc>
                <a:spcPct val="90000"/>
              </a:lnSpc>
              <a:spcBef>
                <a:spcPct val="50000"/>
              </a:spcBef>
              <a:buFontTx/>
              <a:buAutoNum type="arabicPlain" startAt="9"/>
            </a:pPr>
            <a:r>
              <a:rPr lang="de-DE" sz="2000"/>
              <a:t>...</a:t>
            </a:r>
          </a:p>
        </p:txBody>
      </p:sp>
      <p:sp>
        <p:nvSpPr>
          <p:cNvPr id="201732" name="Rectangle 4"/>
          <p:cNvSpPr>
            <a:spLocks noChangeArrowheads="1"/>
          </p:cNvSpPr>
          <p:nvPr/>
        </p:nvSpPr>
        <p:spPr bwMode="auto">
          <a:xfrm>
            <a:off x="609600" y="2590800"/>
            <a:ext cx="1768475" cy="4089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1733" name="Rectangle 5"/>
          <p:cNvSpPr>
            <a:spLocks noChangeArrowheads="1"/>
          </p:cNvSpPr>
          <p:nvPr/>
        </p:nvSpPr>
        <p:spPr bwMode="auto">
          <a:xfrm>
            <a:off x="685800" y="2590800"/>
            <a:ext cx="1600200" cy="39624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1734" name="Rectangle 6"/>
          <p:cNvSpPr>
            <a:spLocks noChangeArrowheads="1"/>
          </p:cNvSpPr>
          <p:nvPr/>
        </p:nvSpPr>
        <p:spPr bwMode="auto">
          <a:xfrm>
            <a:off x="685800" y="6172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3</a:t>
            </a:r>
          </a:p>
        </p:txBody>
      </p:sp>
      <p:sp>
        <p:nvSpPr>
          <p:cNvPr id="201735" name="Rectangle 7"/>
          <p:cNvSpPr>
            <a:spLocks noChangeArrowheads="1"/>
          </p:cNvSpPr>
          <p:nvPr/>
        </p:nvSpPr>
        <p:spPr bwMode="auto">
          <a:xfrm>
            <a:off x="685800" y="5029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3</a:t>
            </a:r>
          </a:p>
        </p:txBody>
      </p:sp>
      <p:sp>
        <p:nvSpPr>
          <p:cNvPr id="201736" name="Rectangle 8"/>
          <p:cNvSpPr>
            <a:spLocks noChangeArrowheads="1"/>
          </p:cNvSpPr>
          <p:nvPr/>
        </p:nvSpPr>
        <p:spPr bwMode="auto">
          <a:xfrm>
            <a:off x="685800" y="5791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b</a:t>
            </a:r>
          </a:p>
        </p:txBody>
      </p:sp>
      <p:sp>
        <p:nvSpPr>
          <p:cNvPr id="201737" name="Rectangle 9"/>
          <p:cNvSpPr>
            <a:spLocks noChangeArrowheads="1"/>
          </p:cNvSpPr>
          <p:nvPr/>
        </p:nvSpPr>
        <p:spPr bwMode="auto">
          <a:xfrm>
            <a:off x="685800" y="5410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LINE 3</a:t>
            </a:r>
          </a:p>
        </p:txBody>
      </p:sp>
      <p:sp>
        <p:nvSpPr>
          <p:cNvPr id="201738" name="Rectangle 10"/>
          <p:cNvSpPr>
            <a:spLocks noChangeArrowheads="1"/>
          </p:cNvSpPr>
          <p:nvPr/>
        </p:nvSpPr>
        <p:spPr bwMode="auto">
          <a:xfrm>
            <a:off x="685800" y="4648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b = 5</a:t>
            </a:r>
          </a:p>
        </p:txBody>
      </p:sp>
      <p:sp>
        <p:nvSpPr>
          <p:cNvPr id="201739" name="Rectangle 11"/>
          <p:cNvSpPr>
            <a:spLocks noChangeArrowheads="1"/>
          </p:cNvSpPr>
          <p:nvPr/>
        </p:nvSpPr>
        <p:spPr bwMode="auto">
          <a:xfrm>
            <a:off x="685800" y="4267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c = 15 </a:t>
            </a:r>
          </a:p>
        </p:txBody>
      </p:sp>
      <p:sp>
        <p:nvSpPr>
          <p:cNvPr id="201740" name="Rectangle 12"/>
          <p:cNvSpPr>
            <a:spLocks noChangeArrowheads="1"/>
          </p:cNvSpPr>
          <p:nvPr/>
        </p:nvSpPr>
        <p:spPr bwMode="auto">
          <a:xfrm>
            <a:off x="3429000" y="914400"/>
            <a:ext cx="1752600" cy="1143000"/>
          </a:xfrm>
          <a:prstGeom prst="rect">
            <a:avLst/>
          </a:prstGeom>
          <a:solidFill>
            <a:srgbClr val="FFFFFF"/>
          </a:solidFill>
          <a:ln w="38100">
            <a:solidFill>
              <a:schemeClr val="hlink"/>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1741" name="Rectangle 13"/>
          <p:cNvSpPr>
            <a:spLocks noChangeArrowheads="1"/>
          </p:cNvSpPr>
          <p:nvPr/>
        </p:nvSpPr>
        <p:spPr bwMode="auto">
          <a:xfrm>
            <a:off x="3505200" y="9906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15 </a:t>
            </a:r>
          </a:p>
        </p:txBody>
      </p:sp>
      <p:sp>
        <p:nvSpPr>
          <p:cNvPr id="201742" name="Rectangle 14"/>
          <p:cNvSpPr>
            <a:spLocks noChangeArrowheads="1"/>
          </p:cNvSpPr>
          <p:nvPr/>
        </p:nvSpPr>
        <p:spPr bwMode="auto">
          <a:xfrm>
            <a:off x="4038600" y="2590800"/>
            <a:ext cx="1768475" cy="4089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1743" name="Rectangle 15"/>
          <p:cNvSpPr>
            <a:spLocks noChangeArrowheads="1"/>
          </p:cNvSpPr>
          <p:nvPr/>
        </p:nvSpPr>
        <p:spPr bwMode="auto">
          <a:xfrm>
            <a:off x="4114800" y="2590800"/>
            <a:ext cx="1600200" cy="39624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1744" name="Rectangle 16"/>
          <p:cNvSpPr>
            <a:spLocks noChangeArrowheads="1"/>
          </p:cNvSpPr>
          <p:nvPr/>
        </p:nvSpPr>
        <p:spPr bwMode="auto">
          <a:xfrm>
            <a:off x="4114800" y="6172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3</a:t>
            </a:r>
          </a:p>
        </p:txBody>
      </p:sp>
      <p:sp>
        <p:nvSpPr>
          <p:cNvPr id="201746" name="Rectangle 18"/>
          <p:cNvSpPr>
            <a:spLocks noChangeArrowheads="1"/>
          </p:cNvSpPr>
          <p:nvPr/>
        </p:nvSpPr>
        <p:spPr bwMode="auto">
          <a:xfrm>
            <a:off x="4114800" y="5791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b</a:t>
            </a:r>
          </a:p>
        </p:txBody>
      </p:sp>
      <p:sp>
        <p:nvSpPr>
          <p:cNvPr id="201747" name="Rectangle 19"/>
          <p:cNvSpPr>
            <a:spLocks noChangeArrowheads="1"/>
          </p:cNvSpPr>
          <p:nvPr/>
        </p:nvSpPr>
        <p:spPr bwMode="auto">
          <a:xfrm>
            <a:off x="3505200" y="15240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LINE 3</a:t>
            </a:r>
          </a:p>
        </p:txBody>
      </p:sp>
      <p:sp>
        <p:nvSpPr>
          <p:cNvPr id="201750" name="Rectangle 22"/>
          <p:cNvSpPr>
            <a:spLocks noChangeArrowheads="1"/>
          </p:cNvSpPr>
          <p:nvPr/>
        </p:nvSpPr>
        <p:spPr bwMode="auto">
          <a:xfrm>
            <a:off x="7162800" y="2590800"/>
            <a:ext cx="1768475" cy="4089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1751" name="Rectangle 23"/>
          <p:cNvSpPr>
            <a:spLocks noChangeArrowheads="1"/>
          </p:cNvSpPr>
          <p:nvPr/>
        </p:nvSpPr>
        <p:spPr bwMode="auto">
          <a:xfrm>
            <a:off x="7239000" y="2590800"/>
            <a:ext cx="1600200" cy="39624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1752" name="Rectangle 24"/>
          <p:cNvSpPr>
            <a:spLocks noChangeArrowheads="1"/>
          </p:cNvSpPr>
          <p:nvPr/>
        </p:nvSpPr>
        <p:spPr bwMode="auto">
          <a:xfrm>
            <a:off x="7239000" y="6172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3</a:t>
            </a:r>
          </a:p>
        </p:txBody>
      </p:sp>
      <p:sp>
        <p:nvSpPr>
          <p:cNvPr id="201753" name="Rectangle 25"/>
          <p:cNvSpPr>
            <a:spLocks noChangeArrowheads="1"/>
          </p:cNvSpPr>
          <p:nvPr/>
        </p:nvSpPr>
        <p:spPr bwMode="auto">
          <a:xfrm>
            <a:off x="7239000" y="5791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b</a:t>
            </a:r>
          </a:p>
        </p:txBody>
      </p:sp>
      <p:sp>
        <p:nvSpPr>
          <p:cNvPr id="201754" name="Rectangle 26"/>
          <p:cNvSpPr>
            <a:spLocks noChangeArrowheads="1"/>
          </p:cNvSpPr>
          <p:nvPr/>
        </p:nvSpPr>
        <p:spPr bwMode="auto">
          <a:xfrm>
            <a:off x="7239000" y="5410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c = 15 </a:t>
            </a:r>
          </a:p>
        </p:txBody>
      </p:sp>
      <p:sp>
        <p:nvSpPr>
          <p:cNvPr id="201757" name="Rectangle 29"/>
          <p:cNvSpPr>
            <a:spLocks noChangeArrowheads="1"/>
          </p:cNvSpPr>
          <p:nvPr/>
        </p:nvSpPr>
        <p:spPr bwMode="auto">
          <a:xfrm>
            <a:off x="6553200" y="1600200"/>
            <a:ext cx="1600200" cy="381000"/>
          </a:xfrm>
          <a:prstGeom prst="rect">
            <a:avLst/>
          </a:prstGeom>
          <a:solidFill>
            <a:schemeClr val="hlink"/>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t>Return to LINE 3</a:t>
            </a:r>
          </a:p>
        </p:txBody>
      </p:sp>
      <p:sp>
        <p:nvSpPr>
          <p:cNvPr id="201758" name="Text Box 30"/>
          <p:cNvSpPr txBox="1">
            <a:spLocks noChangeArrowheads="1"/>
          </p:cNvSpPr>
          <p:nvPr/>
        </p:nvSpPr>
        <p:spPr bwMode="auto">
          <a:xfrm>
            <a:off x="5562600" y="914400"/>
            <a:ext cx="2760663"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Temporary storage</a:t>
            </a:r>
          </a:p>
        </p:txBody>
      </p:sp>
      <p:sp>
        <p:nvSpPr>
          <p:cNvPr id="201759" name="Line 31"/>
          <p:cNvSpPr>
            <a:spLocks noChangeShapeType="1"/>
          </p:cNvSpPr>
          <p:nvPr/>
        </p:nvSpPr>
        <p:spPr bwMode="auto">
          <a:xfrm flipH="1">
            <a:off x="5257800" y="1143000"/>
            <a:ext cx="3810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01760" name="Line 32"/>
          <p:cNvSpPr>
            <a:spLocks noChangeShapeType="1"/>
          </p:cNvSpPr>
          <p:nvPr/>
        </p:nvSpPr>
        <p:spPr bwMode="auto">
          <a:xfrm flipV="1">
            <a:off x="1447800" y="1219200"/>
            <a:ext cx="2133600" cy="30480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01761" name="Line 33"/>
          <p:cNvSpPr>
            <a:spLocks noChangeShapeType="1"/>
          </p:cNvSpPr>
          <p:nvPr/>
        </p:nvSpPr>
        <p:spPr bwMode="auto">
          <a:xfrm flipV="1">
            <a:off x="1371600" y="1828800"/>
            <a:ext cx="2209800" cy="36576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01762" name="Line 34"/>
          <p:cNvSpPr>
            <a:spLocks noChangeShapeType="1"/>
          </p:cNvSpPr>
          <p:nvPr/>
        </p:nvSpPr>
        <p:spPr bwMode="auto">
          <a:xfrm>
            <a:off x="2362200" y="5486400"/>
            <a:ext cx="167640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1763" name="Text Box 35"/>
          <p:cNvSpPr txBox="1">
            <a:spLocks noChangeArrowheads="1"/>
          </p:cNvSpPr>
          <p:nvPr/>
        </p:nvSpPr>
        <p:spPr bwMode="auto">
          <a:xfrm>
            <a:off x="2590800" y="5562600"/>
            <a:ext cx="1233488"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Clear Stack</a:t>
            </a:r>
          </a:p>
        </p:txBody>
      </p:sp>
      <p:sp>
        <p:nvSpPr>
          <p:cNvPr id="201764" name="Line 36"/>
          <p:cNvSpPr>
            <a:spLocks noChangeShapeType="1"/>
          </p:cNvSpPr>
          <p:nvPr/>
        </p:nvSpPr>
        <p:spPr bwMode="auto">
          <a:xfrm>
            <a:off x="5105400" y="1219200"/>
            <a:ext cx="2971800" cy="41910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01765" name="Line 37"/>
          <p:cNvSpPr>
            <a:spLocks noChangeShapeType="1"/>
          </p:cNvSpPr>
          <p:nvPr/>
        </p:nvSpPr>
        <p:spPr bwMode="auto">
          <a:xfrm>
            <a:off x="5105400" y="1752600"/>
            <a:ext cx="14478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20179926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Recap: Example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a:bodyPr>
          <a:lstStyle/>
          <a:p>
            <a:r>
              <a:rPr lang="en-US" sz="2000" dirty="0" smtClean="0"/>
              <a:t>Part-a: Given the class “Node”, create a  instance method that stores input data in a linked list one at a time. </a:t>
            </a:r>
            <a:endParaRPr lang="en-US" sz="2000" dirty="0"/>
          </a:p>
        </p:txBody>
      </p:sp>
      <p:grpSp>
        <p:nvGrpSpPr>
          <p:cNvPr id="4" name="Group 3"/>
          <p:cNvGrpSpPr/>
          <p:nvPr/>
        </p:nvGrpSpPr>
        <p:grpSpPr>
          <a:xfrm>
            <a:off x="1063699" y="2913280"/>
            <a:ext cx="1181653" cy="552174"/>
            <a:chOff x="2120348" y="2153479"/>
            <a:chExt cx="1181653" cy="552174"/>
          </a:xfrm>
        </p:grpSpPr>
        <p:sp>
          <p:nvSpPr>
            <p:cNvPr id="5" name="Rectangle 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1133488" y="2913280"/>
            <a:ext cx="864314" cy="369332"/>
          </a:xfrm>
          <a:prstGeom prst="rect">
            <a:avLst/>
          </a:prstGeom>
          <a:noFill/>
        </p:spPr>
        <p:txBody>
          <a:bodyPr wrap="none" rtlCol="0">
            <a:spAutoFit/>
          </a:bodyPr>
          <a:lstStyle/>
          <a:p>
            <a:r>
              <a:rPr lang="en-US" dirty="0" smtClean="0"/>
              <a:t>data1</a:t>
            </a:r>
            <a:endParaRPr lang="en-US" dirty="0"/>
          </a:p>
        </p:txBody>
      </p:sp>
      <p:grpSp>
        <p:nvGrpSpPr>
          <p:cNvPr id="8" name="Group 7"/>
          <p:cNvGrpSpPr/>
          <p:nvPr/>
        </p:nvGrpSpPr>
        <p:grpSpPr>
          <a:xfrm>
            <a:off x="2838174" y="2913280"/>
            <a:ext cx="1181653" cy="552174"/>
            <a:chOff x="2120348" y="2153479"/>
            <a:chExt cx="1181653" cy="552174"/>
          </a:xfrm>
        </p:grpSpPr>
        <p:sp>
          <p:nvSpPr>
            <p:cNvPr id="9" name="Rectangle 8"/>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2885877" y="2913280"/>
            <a:ext cx="864314" cy="369332"/>
          </a:xfrm>
          <a:prstGeom prst="rect">
            <a:avLst/>
          </a:prstGeom>
          <a:noFill/>
        </p:spPr>
        <p:txBody>
          <a:bodyPr wrap="none" rtlCol="0">
            <a:spAutoFit/>
          </a:bodyPr>
          <a:lstStyle/>
          <a:p>
            <a:r>
              <a:rPr lang="en-US" dirty="0" smtClean="0"/>
              <a:t>data2</a:t>
            </a:r>
            <a:endParaRPr lang="en-US" dirty="0"/>
          </a:p>
        </p:txBody>
      </p:sp>
      <p:grpSp>
        <p:nvGrpSpPr>
          <p:cNvPr id="12" name="Group 11"/>
          <p:cNvGrpSpPr/>
          <p:nvPr/>
        </p:nvGrpSpPr>
        <p:grpSpPr>
          <a:xfrm>
            <a:off x="5720522" y="2913280"/>
            <a:ext cx="1181653" cy="552174"/>
            <a:chOff x="2120348" y="2153479"/>
            <a:chExt cx="1181653" cy="552174"/>
          </a:xfrm>
        </p:grpSpPr>
        <p:sp>
          <p:nvSpPr>
            <p:cNvPr id="13" name="Rectangle 12"/>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5679881" y="2913280"/>
            <a:ext cx="941070" cy="369332"/>
          </a:xfrm>
          <a:prstGeom prst="rect">
            <a:avLst/>
          </a:prstGeom>
          <a:noFill/>
        </p:spPr>
        <p:txBody>
          <a:bodyPr wrap="none" rtlCol="0">
            <a:spAutoFit/>
          </a:bodyPr>
          <a:lstStyle/>
          <a:p>
            <a:r>
              <a:rPr lang="en-US" dirty="0"/>
              <a:t>d</a:t>
            </a:r>
            <a:r>
              <a:rPr lang="en-US" dirty="0" smtClean="0"/>
              <a:t>ata n</a:t>
            </a:r>
            <a:endParaRPr lang="en-US" dirty="0"/>
          </a:p>
        </p:txBody>
      </p:sp>
      <p:cxnSp>
        <p:nvCxnSpPr>
          <p:cNvPr id="16" name="Straight Arrow Connector 15"/>
          <p:cNvCxnSpPr/>
          <p:nvPr/>
        </p:nvCxnSpPr>
        <p:spPr>
          <a:xfrm>
            <a:off x="2076174" y="3140150"/>
            <a:ext cx="762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929304" y="3470249"/>
            <a:ext cx="6622894" cy="1569660"/>
          </a:xfrm>
          <a:prstGeom prst="rect">
            <a:avLst/>
          </a:prstGeom>
          <a:noFill/>
        </p:spPr>
        <p:txBody>
          <a:bodyPr wrap="square" rtlCol="0">
            <a:spAutoFit/>
          </a:bodyPr>
          <a:lstStyle/>
          <a:p>
            <a:r>
              <a:rPr lang="en-US" sz="1600" dirty="0" smtClean="0"/>
              <a:t>Procedure Add to the end of a list: </a:t>
            </a:r>
          </a:p>
          <a:p>
            <a:pPr marL="285750" indent="-285750">
              <a:buFont typeface="Arial"/>
              <a:buChar char="•"/>
            </a:pPr>
            <a:r>
              <a:rPr lang="en-US" sz="1600" dirty="0" smtClean="0"/>
              <a:t>Read data from input</a:t>
            </a:r>
          </a:p>
          <a:p>
            <a:pPr marL="285750" indent="-285750">
              <a:buFont typeface="Arial"/>
              <a:buChar char="•"/>
            </a:pPr>
            <a:r>
              <a:rPr lang="en-US" sz="1600" dirty="0" smtClean="0"/>
              <a:t>Create a new node and fill its data component, then make that a null reference.</a:t>
            </a:r>
          </a:p>
          <a:p>
            <a:pPr marL="285750" indent="-285750">
              <a:buFont typeface="Arial"/>
              <a:buChar char="•"/>
            </a:pPr>
            <a:r>
              <a:rPr lang="en-US" sz="1600" dirty="0" smtClean="0"/>
              <a:t>Link that to the tail node in the list.</a:t>
            </a:r>
          </a:p>
          <a:p>
            <a:pPr marL="285750" indent="-285750">
              <a:buFont typeface="Arial"/>
              <a:buChar char="•"/>
            </a:pPr>
            <a:r>
              <a:rPr lang="en-US" sz="1600" dirty="0" smtClean="0"/>
              <a:t>Update tail.</a:t>
            </a:r>
            <a:endParaRPr lang="en-US" sz="1600" dirty="0"/>
          </a:p>
        </p:txBody>
      </p:sp>
      <p:cxnSp>
        <p:nvCxnSpPr>
          <p:cNvPr id="20" name="Straight Arrow Connector 19"/>
          <p:cNvCxnSpPr/>
          <p:nvPr/>
        </p:nvCxnSpPr>
        <p:spPr>
          <a:xfrm>
            <a:off x="5212522" y="3140150"/>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581913" y="2955484"/>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581913" y="2955484"/>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206525" y="2586152"/>
            <a:ext cx="791277" cy="369332"/>
          </a:xfrm>
          <a:prstGeom prst="rect">
            <a:avLst/>
          </a:prstGeom>
          <a:noFill/>
        </p:spPr>
        <p:txBody>
          <a:bodyPr wrap="none" rtlCol="0">
            <a:spAutoFit/>
          </a:bodyPr>
          <a:lstStyle/>
          <a:p>
            <a:r>
              <a:rPr lang="en-US" dirty="0" smtClean="0"/>
              <a:t>head</a:t>
            </a:r>
            <a:endParaRPr lang="en-US" dirty="0"/>
          </a:p>
        </p:txBody>
      </p:sp>
      <p:sp>
        <p:nvSpPr>
          <p:cNvPr id="24" name="TextBox 23"/>
          <p:cNvSpPr txBox="1"/>
          <p:nvPr/>
        </p:nvSpPr>
        <p:spPr>
          <a:xfrm>
            <a:off x="6068919" y="2586152"/>
            <a:ext cx="512994" cy="369332"/>
          </a:xfrm>
          <a:prstGeom prst="rect">
            <a:avLst/>
          </a:prstGeom>
          <a:noFill/>
        </p:spPr>
        <p:txBody>
          <a:bodyPr wrap="none" rtlCol="0">
            <a:spAutoFit/>
          </a:bodyPr>
          <a:lstStyle/>
          <a:p>
            <a:r>
              <a:rPr lang="en-US" dirty="0" smtClean="0"/>
              <a:t>tail</a:t>
            </a:r>
            <a:endParaRPr lang="en-US" dirty="0"/>
          </a:p>
        </p:txBody>
      </p:sp>
      <p:cxnSp>
        <p:nvCxnSpPr>
          <p:cNvPr id="27" name="Straight Arrow Connector 26"/>
          <p:cNvCxnSpPr/>
          <p:nvPr/>
        </p:nvCxnSpPr>
        <p:spPr>
          <a:xfrm>
            <a:off x="3865225" y="3140150"/>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572000" y="2886161"/>
            <a:ext cx="415498" cy="369332"/>
          </a:xfrm>
          <a:prstGeom prst="rect">
            <a:avLst/>
          </a:prstGeom>
          <a:noFill/>
        </p:spPr>
        <p:txBody>
          <a:bodyPr wrap="none" rtlCol="0">
            <a:spAutoFit/>
          </a:bodyPr>
          <a:lstStyle/>
          <a:p>
            <a:r>
              <a:rPr lang="en-US" dirty="0" smtClean="0"/>
              <a:t>…</a:t>
            </a:r>
            <a:endParaRPr lang="en-US" dirty="0"/>
          </a:p>
        </p:txBody>
      </p:sp>
      <p:grpSp>
        <p:nvGrpSpPr>
          <p:cNvPr id="50" name="Group 49"/>
          <p:cNvGrpSpPr/>
          <p:nvPr/>
        </p:nvGrpSpPr>
        <p:grpSpPr>
          <a:xfrm>
            <a:off x="1002153" y="5786642"/>
            <a:ext cx="1181653" cy="552174"/>
            <a:chOff x="2120348" y="2153479"/>
            <a:chExt cx="1181653" cy="552174"/>
          </a:xfrm>
        </p:grpSpPr>
        <p:sp>
          <p:nvSpPr>
            <p:cNvPr id="51" name="Rectangle 50"/>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1071942" y="5786642"/>
            <a:ext cx="864314" cy="369332"/>
          </a:xfrm>
          <a:prstGeom prst="rect">
            <a:avLst/>
          </a:prstGeom>
          <a:noFill/>
        </p:spPr>
        <p:txBody>
          <a:bodyPr wrap="none" rtlCol="0">
            <a:spAutoFit/>
          </a:bodyPr>
          <a:lstStyle/>
          <a:p>
            <a:r>
              <a:rPr lang="en-US" dirty="0" smtClean="0"/>
              <a:t>data1</a:t>
            </a:r>
            <a:endParaRPr lang="en-US" dirty="0"/>
          </a:p>
        </p:txBody>
      </p:sp>
      <p:grpSp>
        <p:nvGrpSpPr>
          <p:cNvPr id="54" name="Group 53"/>
          <p:cNvGrpSpPr/>
          <p:nvPr/>
        </p:nvGrpSpPr>
        <p:grpSpPr>
          <a:xfrm>
            <a:off x="2776628" y="5786642"/>
            <a:ext cx="1181653" cy="552174"/>
            <a:chOff x="2120348" y="2153479"/>
            <a:chExt cx="1181653" cy="552174"/>
          </a:xfrm>
        </p:grpSpPr>
        <p:sp>
          <p:nvSpPr>
            <p:cNvPr id="55" name="Rectangle 5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57" name="TextBox 56"/>
          <p:cNvSpPr txBox="1"/>
          <p:nvPr/>
        </p:nvSpPr>
        <p:spPr>
          <a:xfrm>
            <a:off x="2824331" y="5786642"/>
            <a:ext cx="864314" cy="369332"/>
          </a:xfrm>
          <a:prstGeom prst="rect">
            <a:avLst/>
          </a:prstGeom>
          <a:noFill/>
        </p:spPr>
        <p:txBody>
          <a:bodyPr wrap="none" rtlCol="0">
            <a:spAutoFit/>
          </a:bodyPr>
          <a:lstStyle/>
          <a:p>
            <a:r>
              <a:rPr lang="en-US" dirty="0" smtClean="0"/>
              <a:t>data2</a:t>
            </a:r>
            <a:endParaRPr lang="en-US" dirty="0"/>
          </a:p>
        </p:txBody>
      </p:sp>
      <p:grpSp>
        <p:nvGrpSpPr>
          <p:cNvPr id="58" name="Group 57"/>
          <p:cNvGrpSpPr/>
          <p:nvPr/>
        </p:nvGrpSpPr>
        <p:grpSpPr>
          <a:xfrm>
            <a:off x="5658976" y="5786642"/>
            <a:ext cx="1181653" cy="552174"/>
            <a:chOff x="2120348" y="2153479"/>
            <a:chExt cx="1181653" cy="552174"/>
          </a:xfrm>
        </p:grpSpPr>
        <p:sp>
          <p:nvSpPr>
            <p:cNvPr id="59" name="Rectangle 58"/>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61" name="TextBox 60"/>
          <p:cNvSpPr txBox="1"/>
          <p:nvPr/>
        </p:nvSpPr>
        <p:spPr>
          <a:xfrm>
            <a:off x="5618335" y="5786642"/>
            <a:ext cx="941070" cy="369332"/>
          </a:xfrm>
          <a:prstGeom prst="rect">
            <a:avLst/>
          </a:prstGeom>
          <a:noFill/>
        </p:spPr>
        <p:txBody>
          <a:bodyPr wrap="none" rtlCol="0">
            <a:spAutoFit/>
          </a:bodyPr>
          <a:lstStyle/>
          <a:p>
            <a:r>
              <a:rPr lang="en-US" dirty="0"/>
              <a:t>d</a:t>
            </a:r>
            <a:r>
              <a:rPr lang="en-US" dirty="0" smtClean="0"/>
              <a:t>ata n</a:t>
            </a:r>
            <a:endParaRPr lang="en-US" dirty="0"/>
          </a:p>
        </p:txBody>
      </p:sp>
      <p:cxnSp>
        <p:nvCxnSpPr>
          <p:cNvPr id="63" name="Straight Arrow Connector 62"/>
          <p:cNvCxnSpPr/>
          <p:nvPr/>
        </p:nvCxnSpPr>
        <p:spPr>
          <a:xfrm>
            <a:off x="5150976" y="6013512"/>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6520367" y="5828846"/>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520367" y="5828846"/>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3012402" y="5451898"/>
            <a:ext cx="791277" cy="369332"/>
          </a:xfrm>
          <a:prstGeom prst="rect">
            <a:avLst/>
          </a:prstGeom>
          <a:noFill/>
        </p:spPr>
        <p:txBody>
          <a:bodyPr wrap="none" rtlCol="0">
            <a:spAutoFit/>
          </a:bodyPr>
          <a:lstStyle/>
          <a:p>
            <a:r>
              <a:rPr lang="en-US" dirty="0" smtClean="0"/>
              <a:t>head</a:t>
            </a:r>
            <a:endParaRPr lang="en-US" dirty="0"/>
          </a:p>
        </p:txBody>
      </p:sp>
      <p:sp>
        <p:nvSpPr>
          <p:cNvPr id="67" name="TextBox 66"/>
          <p:cNvSpPr txBox="1"/>
          <p:nvPr/>
        </p:nvSpPr>
        <p:spPr>
          <a:xfrm>
            <a:off x="6007373" y="5459514"/>
            <a:ext cx="512994" cy="369332"/>
          </a:xfrm>
          <a:prstGeom prst="rect">
            <a:avLst/>
          </a:prstGeom>
          <a:noFill/>
        </p:spPr>
        <p:txBody>
          <a:bodyPr wrap="none" rtlCol="0">
            <a:spAutoFit/>
          </a:bodyPr>
          <a:lstStyle/>
          <a:p>
            <a:r>
              <a:rPr lang="en-US" dirty="0" smtClean="0"/>
              <a:t>tail</a:t>
            </a:r>
            <a:endParaRPr lang="en-US" dirty="0"/>
          </a:p>
        </p:txBody>
      </p:sp>
      <p:cxnSp>
        <p:nvCxnSpPr>
          <p:cNvPr id="68" name="Straight Arrow Connector 67"/>
          <p:cNvCxnSpPr/>
          <p:nvPr/>
        </p:nvCxnSpPr>
        <p:spPr>
          <a:xfrm>
            <a:off x="3803679" y="6013512"/>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510454" y="5759523"/>
            <a:ext cx="415498" cy="369332"/>
          </a:xfrm>
          <a:prstGeom prst="rect">
            <a:avLst/>
          </a:prstGeom>
          <a:noFill/>
        </p:spPr>
        <p:txBody>
          <a:bodyPr wrap="none" rtlCol="0">
            <a:spAutoFit/>
          </a:bodyPr>
          <a:lstStyle/>
          <a:p>
            <a:r>
              <a:rPr lang="en-US" dirty="0" smtClean="0"/>
              <a:t>…</a:t>
            </a:r>
            <a:endParaRPr lang="en-US" dirty="0"/>
          </a:p>
        </p:txBody>
      </p:sp>
      <p:sp>
        <p:nvSpPr>
          <p:cNvPr id="70" name="TextBox 69"/>
          <p:cNvSpPr txBox="1"/>
          <p:nvPr/>
        </p:nvSpPr>
        <p:spPr>
          <a:xfrm>
            <a:off x="1002153" y="5459514"/>
            <a:ext cx="1331276" cy="369332"/>
          </a:xfrm>
          <a:prstGeom prst="rect">
            <a:avLst/>
          </a:prstGeom>
          <a:noFill/>
        </p:spPr>
        <p:txBody>
          <a:bodyPr wrap="none" rtlCol="0">
            <a:spAutoFit/>
          </a:bodyPr>
          <a:lstStyle/>
          <a:p>
            <a:r>
              <a:rPr lang="en-US" dirty="0"/>
              <a:t>n</a:t>
            </a:r>
            <a:r>
              <a:rPr lang="en-US" dirty="0" smtClean="0"/>
              <a:t>ew node</a:t>
            </a:r>
            <a:endParaRPr lang="en-US" dirty="0"/>
          </a:p>
        </p:txBody>
      </p:sp>
      <p:cxnSp>
        <p:nvCxnSpPr>
          <p:cNvPr id="71" name="Straight Connector 70"/>
          <p:cNvCxnSpPr/>
          <p:nvPr/>
        </p:nvCxnSpPr>
        <p:spPr>
          <a:xfrm flipH="1">
            <a:off x="1889051" y="5828846"/>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1889051" y="5828846"/>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80292" y="5155020"/>
            <a:ext cx="7096815" cy="369332"/>
          </a:xfrm>
          <a:prstGeom prst="rect">
            <a:avLst/>
          </a:prstGeom>
          <a:noFill/>
        </p:spPr>
        <p:txBody>
          <a:bodyPr wrap="none" rtlCol="0">
            <a:spAutoFit/>
          </a:bodyPr>
          <a:lstStyle/>
          <a:p>
            <a:pPr marL="285750" indent="-285750">
              <a:buFont typeface="Arial"/>
              <a:buChar char="•"/>
            </a:pPr>
            <a:r>
              <a:rPr lang="en-US" b="1" dirty="0" smtClean="0"/>
              <a:t>Part-b: What if we want to add to the beginning of the list? </a:t>
            </a:r>
            <a:endParaRPr lang="en-US" b="1" dirty="0"/>
          </a:p>
        </p:txBody>
      </p:sp>
      <p:sp>
        <p:nvSpPr>
          <p:cNvPr id="74" name="TextBox 73"/>
          <p:cNvSpPr txBox="1"/>
          <p:nvPr/>
        </p:nvSpPr>
        <p:spPr>
          <a:xfrm>
            <a:off x="7258663" y="5185078"/>
            <a:ext cx="1505941" cy="307777"/>
          </a:xfrm>
          <a:prstGeom prst="rect">
            <a:avLst/>
          </a:prstGeom>
          <a:noFill/>
        </p:spPr>
        <p:txBody>
          <a:bodyPr wrap="none" rtlCol="0">
            <a:spAutoFit/>
          </a:bodyPr>
          <a:lstStyle/>
          <a:p>
            <a:r>
              <a:rPr lang="en-US" sz="1400" b="1" dirty="0" smtClean="0">
                <a:solidFill>
                  <a:srgbClr val="FF0000"/>
                </a:solidFill>
              </a:rPr>
              <a:t>(Your turn now)</a:t>
            </a:r>
            <a:endParaRPr lang="en-US" sz="1400" b="1" dirty="0">
              <a:solidFill>
                <a:srgbClr val="FF0000"/>
              </a:solidFill>
            </a:endParaRPr>
          </a:p>
        </p:txBody>
      </p:sp>
    </p:spTree>
    <p:extLst>
      <p:ext uri="{BB962C8B-B14F-4D97-AF65-F5344CB8AC3E}">
        <p14:creationId xmlns:p14="http://schemas.microsoft.com/office/powerpoint/2010/main" val="539650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457200" y="152400"/>
            <a:ext cx="8534400" cy="762000"/>
          </a:xfrm>
        </p:spPr>
        <p:txBody>
          <a:bodyPr>
            <a:normAutofit fontScale="90000"/>
          </a:bodyPr>
          <a:lstStyle/>
          <a:p>
            <a:pPr algn="l"/>
            <a:r>
              <a:rPr lang="de-DE" sz="4100" dirty="0">
                <a:latin typeface="Arial" charset="0"/>
                <a:ea typeface="Arial" charset="0"/>
                <a:cs typeface="Arial" charset="0"/>
              </a:rPr>
              <a:t>A </a:t>
            </a:r>
            <a:r>
              <a:rPr lang="de-DE" sz="4100" dirty="0" err="1">
                <a:latin typeface="Arial" charset="0"/>
                <a:ea typeface="Arial" charset="0"/>
                <a:cs typeface="Arial" charset="0"/>
              </a:rPr>
              <a:t>look</a:t>
            </a:r>
            <a:r>
              <a:rPr lang="de-DE" sz="4100" dirty="0">
                <a:latin typeface="Arial" charset="0"/>
                <a:ea typeface="Arial" charset="0"/>
                <a:cs typeface="Arial" charset="0"/>
              </a:rPr>
              <a:t> </a:t>
            </a:r>
            <a:r>
              <a:rPr lang="de-DE" sz="4100" dirty="0" err="1">
                <a:latin typeface="Arial" charset="0"/>
                <a:ea typeface="Arial" charset="0"/>
                <a:cs typeface="Arial" charset="0"/>
              </a:rPr>
              <a:t>into</a:t>
            </a:r>
            <a:r>
              <a:rPr lang="de-DE" sz="4100" dirty="0">
                <a:latin typeface="Arial" charset="0"/>
                <a:ea typeface="Arial" charset="0"/>
                <a:cs typeface="Arial" charset="0"/>
              </a:rPr>
              <a:t> </a:t>
            </a:r>
            <a:r>
              <a:rPr lang="de-DE" sz="4100" dirty="0" err="1">
                <a:latin typeface="Arial" charset="0"/>
                <a:ea typeface="Arial" charset="0"/>
                <a:cs typeface="Arial" charset="0"/>
              </a:rPr>
              <a:t>the</a:t>
            </a:r>
            <a:r>
              <a:rPr lang="de-DE" sz="4100" dirty="0">
                <a:latin typeface="Arial" charset="0"/>
                <a:ea typeface="Arial" charset="0"/>
                <a:cs typeface="Arial" charset="0"/>
              </a:rPr>
              <a:t> </a:t>
            </a:r>
            <a:r>
              <a:rPr lang="de-DE" dirty="0">
                <a:latin typeface="Arial" charset="0"/>
                <a:ea typeface="Arial" charset="0"/>
                <a:cs typeface="Arial" charset="0"/>
              </a:rPr>
              <a:t>JVM</a:t>
            </a:r>
          </a:p>
        </p:txBody>
      </p:sp>
      <p:sp>
        <p:nvSpPr>
          <p:cNvPr id="202787" name="Rectangle 35"/>
          <p:cNvSpPr>
            <a:spLocks noChangeArrowheads="1"/>
          </p:cNvSpPr>
          <p:nvPr/>
        </p:nvSpPr>
        <p:spPr bwMode="auto">
          <a:xfrm>
            <a:off x="533400" y="914400"/>
            <a:ext cx="5486400" cy="274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685800" indent="-685800"/>
            <a:r>
              <a:rPr lang="de-DE" sz="2000">
                <a:solidFill>
                  <a:schemeClr val="tx1"/>
                </a:solidFill>
              </a:rPr>
              <a:t>1  public static void main(String args[ ]){</a:t>
            </a:r>
          </a:p>
          <a:p>
            <a:pPr marL="685800" indent="-685800"/>
            <a:r>
              <a:rPr lang="de-DE" sz="2000">
                <a:solidFill>
                  <a:schemeClr val="tx1"/>
                </a:solidFill>
              </a:rPr>
              <a:t>2		int a = 3;</a:t>
            </a:r>
          </a:p>
          <a:p>
            <a:pPr marL="685800" indent="-685800"/>
            <a:r>
              <a:rPr lang="de-DE" sz="2000">
                <a:solidFill>
                  <a:schemeClr val="tx1"/>
                </a:solidFill>
              </a:rPr>
              <a:t>3		int b = timesFive(a);</a:t>
            </a:r>
          </a:p>
          <a:p>
            <a:pPr marL="685800" indent="-685800"/>
            <a:r>
              <a:rPr lang="de-DE" sz="2000">
                <a:solidFill>
                  <a:schemeClr val="tx1"/>
                </a:solidFill>
              </a:rPr>
              <a:t>4		System.out.println(b+</a:t>
            </a:r>
            <a:r>
              <a:rPr lang="ja-JP" altLang="de-DE" sz="2000">
                <a:solidFill>
                  <a:schemeClr val="tx1"/>
                </a:solidFill>
                <a:latin typeface="Arial"/>
              </a:rPr>
              <a:t>““</a:t>
            </a:r>
            <a:r>
              <a:rPr lang="de-DE" sz="2000">
                <a:solidFill>
                  <a:schemeClr val="tx1"/>
                </a:solidFill>
              </a:rPr>
              <a:t>);</a:t>
            </a:r>
          </a:p>
          <a:p>
            <a:pPr marL="685800" indent="-685800"/>
            <a:r>
              <a:rPr lang="de-DE" sz="2000">
                <a:solidFill>
                  <a:schemeClr val="tx1"/>
                </a:solidFill>
              </a:rPr>
              <a:t>5	}</a:t>
            </a:r>
          </a:p>
          <a:p>
            <a:pPr marL="685800" indent="-685800"/>
            <a:endParaRPr lang="de-DE" sz="2000">
              <a:solidFill>
                <a:schemeClr val="tx1"/>
              </a:solidFill>
            </a:endParaRPr>
          </a:p>
        </p:txBody>
      </p:sp>
      <p:sp>
        <p:nvSpPr>
          <p:cNvPr id="202788" name="Rectangle 36"/>
          <p:cNvSpPr>
            <a:spLocks noChangeArrowheads="1"/>
          </p:cNvSpPr>
          <p:nvPr/>
        </p:nvSpPr>
        <p:spPr bwMode="auto">
          <a:xfrm>
            <a:off x="4800600" y="1600200"/>
            <a:ext cx="1768475" cy="46990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2789" name="Rectangle 37"/>
          <p:cNvSpPr>
            <a:spLocks noChangeArrowheads="1"/>
          </p:cNvSpPr>
          <p:nvPr/>
        </p:nvSpPr>
        <p:spPr bwMode="auto">
          <a:xfrm>
            <a:off x="4876800" y="1600200"/>
            <a:ext cx="1600200" cy="45720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02790" name="Rectangle 38"/>
          <p:cNvSpPr>
            <a:spLocks noChangeArrowheads="1"/>
          </p:cNvSpPr>
          <p:nvPr/>
        </p:nvSpPr>
        <p:spPr bwMode="auto">
          <a:xfrm>
            <a:off x="4876800" y="5791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3</a:t>
            </a:r>
          </a:p>
        </p:txBody>
      </p:sp>
      <p:sp>
        <p:nvSpPr>
          <p:cNvPr id="202792" name="Rectangle 40"/>
          <p:cNvSpPr>
            <a:spLocks noChangeArrowheads="1"/>
          </p:cNvSpPr>
          <p:nvPr/>
        </p:nvSpPr>
        <p:spPr bwMode="auto">
          <a:xfrm>
            <a:off x="4876800" y="5410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b</a:t>
            </a:r>
          </a:p>
        </p:txBody>
      </p:sp>
      <p:sp>
        <p:nvSpPr>
          <p:cNvPr id="202799" name="Rectangle 47"/>
          <p:cNvSpPr>
            <a:spLocks noChangeArrowheads="1"/>
          </p:cNvSpPr>
          <p:nvPr/>
        </p:nvSpPr>
        <p:spPr bwMode="auto">
          <a:xfrm>
            <a:off x="4876800" y="5029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c = 15 </a:t>
            </a:r>
          </a:p>
        </p:txBody>
      </p:sp>
      <p:sp>
        <p:nvSpPr>
          <p:cNvPr id="202804" name="Text Box 52"/>
          <p:cNvSpPr txBox="1">
            <a:spLocks noChangeArrowheads="1"/>
          </p:cNvSpPr>
          <p:nvPr/>
        </p:nvSpPr>
        <p:spPr bwMode="auto">
          <a:xfrm>
            <a:off x="685800" y="6248400"/>
            <a:ext cx="2760663"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Temporary storage</a:t>
            </a:r>
          </a:p>
        </p:txBody>
      </p:sp>
      <p:sp>
        <p:nvSpPr>
          <p:cNvPr id="202807" name="Rectangle 55"/>
          <p:cNvSpPr>
            <a:spLocks noChangeArrowheads="1"/>
          </p:cNvSpPr>
          <p:nvPr/>
        </p:nvSpPr>
        <p:spPr bwMode="auto">
          <a:xfrm>
            <a:off x="7086600" y="1600200"/>
            <a:ext cx="1768475" cy="46990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2808" name="Rectangle 56"/>
          <p:cNvSpPr>
            <a:spLocks noChangeArrowheads="1"/>
          </p:cNvSpPr>
          <p:nvPr/>
        </p:nvSpPr>
        <p:spPr bwMode="auto">
          <a:xfrm>
            <a:off x="7162800" y="1600200"/>
            <a:ext cx="1600200" cy="45720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02809" name="Rectangle 57"/>
          <p:cNvSpPr>
            <a:spLocks noChangeArrowheads="1"/>
          </p:cNvSpPr>
          <p:nvPr/>
        </p:nvSpPr>
        <p:spPr bwMode="auto">
          <a:xfrm>
            <a:off x="7162800" y="5791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3</a:t>
            </a:r>
          </a:p>
        </p:txBody>
      </p:sp>
      <p:sp>
        <p:nvSpPr>
          <p:cNvPr id="202810" name="Rectangle 58"/>
          <p:cNvSpPr>
            <a:spLocks noChangeArrowheads="1"/>
          </p:cNvSpPr>
          <p:nvPr/>
        </p:nvSpPr>
        <p:spPr bwMode="auto">
          <a:xfrm>
            <a:off x="7162800" y="5410200"/>
            <a:ext cx="1600200" cy="3810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b = 15</a:t>
            </a:r>
          </a:p>
        </p:txBody>
      </p:sp>
      <p:sp>
        <p:nvSpPr>
          <p:cNvPr id="202812" name="Line 60"/>
          <p:cNvSpPr>
            <a:spLocks noChangeShapeType="1"/>
          </p:cNvSpPr>
          <p:nvPr/>
        </p:nvSpPr>
        <p:spPr bwMode="auto">
          <a:xfrm>
            <a:off x="1828800" y="2133600"/>
            <a:ext cx="3581400" cy="28194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2814" name="Line 62"/>
          <p:cNvSpPr>
            <a:spLocks noChangeShapeType="1"/>
          </p:cNvSpPr>
          <p:nvPr/>
        </p:nvSpPr>
        <p:spPr bwMode="auto">
          <a:xfrm>
            <a:off x="6629400" y="5410200"/>
            <a:ext cx="381000" cy="762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11930970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457200" y="152400"/>
            <a:ext cx="8534400" cy="762000"/>
          </a:xfrm>
        </p:spPr>
        <p:txBody>
          <a:bodyPr>
            <a:normAutofit/>
          </a:bodyPr>
          <a:lstStyle/>
          <a:p>
            <a:pPr algn="l"/>
            <a:r>
              <a:rPr lang="de-DE" sz="4100" dirty="0">
                <a:latin typeface="Arial" charset="0"/>
                <a:ea typeface="Arial" charset="0"/>
                <a:cs typeface="Arial" charset="0"/>
              </a:rPr>
              <a:t>A </a:t>
            </a:r>
            <a:r>
              <a:rPr lang="de-DE" sz="4100" dirty="0" err="1">
                <a:latin typeface="Arial" charset="0"/>
                <a:ea typeface="Arial" charset="0"/>
                <a:cs typeface="Arial" charset="0"/>
              </a:rPr>
              <a:t>look</a:t>
            </a:r>
            <a:r>
              <a:rPr lang="de-DE" sz="4100" dirty="0">
                <a:latin typeface="Arial" charset="0"/>
                <a:ea typeface="Arial" charset="0"/>
                <a:cs typeface="Arial" charset="0"/>
              </a:rPr>
              <a:t> </a:t>
            </a:r>
            <a:r>
              <a:rPr lang="de-DE" sz="4100" dirty="0" err="1">
                <a:latin typeface="Arial" charset="0"/>
                <a:ea typeface="Arial" charset="0"/>
                <a:cs typeface="Arial" charset="0"/>
              </a:rPr>
              <a:t>into</a:t>
            </a:r>
            <a:r>
              <a:rPr lang="de-DE" sz="4100" dirty="0">
                <a:latin typeface="Arial" charset="0"/>
                <a:ea typeface="Arial" charset="0"/>
                <a:cs typeface="Arial" charset="0"/>
              </a:rPr>
              <a:t> </a:t>
            </a:r>
            <a:r>
              <a:rPr lang="de-DE" sz="4100" dirty="0" err="1">
                <a:latin typeface="Arial" charset="0"/>
                <a:ea typeface="Arial" charset="0"/>
                <a:cs typeface="Arial" charset="0"/>
              </a:rPr>
              <a:t>the</a:t>
            </a:r>
            <a:r>
              <a:rPr lang="de-DE" sz="4100" dirty="0">
                <a:latin typeface="Arial" charset="0"/>
                <a:ea typeface="Arial" charset="0"/>
                <a:cs typeface="Arial" charset="0"/>
              </a:rPr>
              <a:t> JVM</a:t>
            </a:r>
          </a:p>
        </p:txBody>
      </p:sp>
      <p:sp>
        <p:nvSpPr>
          <p:cNvPr id="203780" name="Rectangle 4"/>
          <p:cNvSpPr>
            <a:spLocks noChangeArrowheads="1"/>
          </p:cNvSpPr>
          <p:nvPr/>
        </p:nvSpPr>
        <p:spPr bwMode="auto">
          <a:xfrm>
            <a:off x="533400" y="914400"/>
            <a:ext cx="5486400" cy="2743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685800" indent="-685800"/>
            <a:r>
              <a:rPr lang="de-DE" sz="2000" dirty="0">
                <a:solidFill>
                  <a:schemeClr val="tx1"/>
                </a:solidFill>
              </a:rPr>
              <a:t>1  </a:t>
            </a:r>
            <a:r>
              <a:rPr lang="de-DE" sz="2000" dirty="0" err="1">
                <a:solidFill>
                  <a:schemeClr val="tx1"/>
                </a:solidFill>
              </a:rPr>
              <a:t>public</a:t>
            </a:r>
            <a:r>
              <a:rPr lang="de-DE" sz="2000" dirty="0">
                <a:solidFill>
                  <a:schemeClr val="tx1"/>
                </a:solidFill>
              </a:rPr>
              <a:t> </a:t>
            </a:r>
            <a:r>
              <a:rPr lang="de-DE" sz="2000" dirty="0" err="1">
                <a:solidFill>
                  <a:schemeClr val="tx1"/>
                </a:solidFill>
              </a:rPr>
              <a:t>static</a:t>
            </a:r>
            <a:r>
              <a:rPr lang="de-DE" sz="2000" dirty="0">
                <a:solidFill>
                  <a:schemeClr val="tx1"/>
                </a:solidFill>
              </a:rPr>
              <a:t> </a:t>
            </a:r>
            <a:r>
              <a:rPr lang="de-DE" sz="2000" dirty="0" err="1">
                <a:solidFill>
                  <a:schemeClr val="tx1"/>
                </a:solidFill>
              </a:rPr>
              <a:t>void</a:t>
            </a:r>
            <a:r>
              <a:rPr lang="de-DE" sz="2000" dirty="0">
                <a:solidFill>
                  <a:schemeClr val="tx1"/>
                </a:solidFill>
              </a:rPr>
              <a:t> </a:t>
            </a:r>
            <a:r>
              <a:rPr lang="de-DE" sz="2000" dirty="0" err="1">
                <a:solidFill>
                  <a:schemeClr val="tx1"/>
                </a:solidFill>
              </a:rPr>
              <a:t>main</a:t>
            </a:r>
            <a:r>
              <a:rPr lang="de-DE" sz="2000" dirty="0">
                <a:solidFill>
                  <a:schemeClr val="tx1"/>
                </a:solidFill>
              </a:rPr>
              <a:t>(String </a:t>
            </a:r>
            <a:r>
              <a:rPr lang="de-DE" sz="2000" dirty="0" err="1">
                <a:solidFill>
                  <a:schemeClr val="tx1"/>
                </a:solidFill>
              </a:rPr>
              <a:t>args</a:t>
            </a:r>
            <a:r>
              <a:rPr lang="de-DE" sz="2000" dirty="0">
                <a:solidFill>
                  <a:schemeClr val="tx1"/>
                </a:solidFill>
              </a:rPr>
              <a:t>[ ]){</a:t>
            </a:r>
          </a:p>
          <a:p>
            <a:pPr marL="685800" indent="-685800"/>
            <a:r>
              <a:rPr lang="de-DE" sz="2000" dirty="0">
                <a:solidFill>
                  <a:schemeClr val="tx1"/>
                </a:solidFill>
              </a:rPr>
              <a:t>2		</a:t>
            </a:r>
            <a:r>
              <a:rPr lang="de-DE" sz="2000" dirty="0" err="1">
                <a:solidFill>
                  <a:schemeClr val="tx1"/>
                </a:solidFill>
              </a:rPr>
              <a:t>int</a:t>
            </a:r>
            <a:r>
              <a:rPr lang="de-DE" sz="2000" dirty="0">
                <a:solidFill>
                  <a:schemeClr val="tx1"/>
                </a:solidFill>
              </a:rPr>
              <a:t> a = 3;</a:t>
            </a:r>
          </a:p>
          <a:p>
            <a:pPr marL="685800" indent="-685800"/>
            <a:r>
              <a:rPr lang="de-DE" sz="2000" dirty="0">
                <a:solidFill>
                  <a:schemeClr val="tx1"/>
                </a:solidFill>
              </a:rPr>
              <a:t>3		</a:t>
            </a:r>
            <a:r>
              <a:rPr lang="de-DE" sz="2000" dirty="0" err="1">
                <a:solidFill>
                  <a:schemeClr val="tx1"/>
                </a:solidFill>
              </a:rPr>
              <a:t>int</a:t>
            </a:r>
            <a:r>
              <a:rPr lang="de-DE" sz="2000" dirty="0">
                <a:solidFill>
                  <a:schemeClr val="tx1"/>
                </a:solidFill>
              </a:rPr>
              <a:t> b = </a:t>
            </a:r>
            <a:r>
              <a:rPr lang="de-DE" sz="2000" dirty="0" err="1">
                <a:solidFill>
                  <a:schemeClr val="tx1"/>
                </a:solidFill>
              </a:rPr>
              <a:t>timesFive</a:t>
            </a:r>
            <a:r>
              <a:rPr lang="de-DE" sz="2000" dirty="0">
                <a:solidFill>
                  <a:schemeClr val="tx1"/>
                </a:solidFill>
              </a:rPr>
              <a:t>(a);</a:t>
            </a:r>
          </a:p>
          <a:p>
            <a:pPr marL="685800" indent="-685800"/>
            <a:r>
              <a:rPr lang="de-DE" sz="2000" dirty="0">
                <a:solidFill>
                  <a:schemeClr val="tx1"/>
                </a:solidFill>
              </a:rPr>
              <a:t>4		</a:t>
            </a:r>
            <a:r>
              <a:rPr lang="de-DE" sz="2000" dirty="0" err="1">
                <a:solidFill>
                  <a:schemeClr val="tx1"/>
                </a:solidFill>
              </a:rPr>
              <a:t>System.out.println</a:t>
            </a:r>
            <a:r>
              <a:rPr lang="de-DE" sz="2000" dirty="0">
                <a:solidFill>
                  <a:schemeClr val="tx1"/>
                </a:solidFill>
              </a:rPr>
              <a:t>(b+</a:t>
            </a:r>
            <a:r>
              <a:rPr lang="ja-JP" altLang="de-DE" sz="2000" dirty="0">
                <a:solidFill>
                  <a:schemeClr val="tx1"/>
                </a:solidFill>
                <a:latin typeface="Arial"/>
              </a:rPr>
              <a:t>““</a:t>
            </a:r>
            <a:r>
              <a:rPr lang="de-DE" sz="2000" dirty="0">
                <a:solidFill>
                  <a:schemeClr val="tx1"/>
                </a:solidFill>
              </a:rPr>
              <a:t>);</a:t>
            </a:r>
          </a:p>
          <a:p>
            <a:pPr marL="685800" indent="-685800"/>
            <a:r>
              <a:rPr lang="de-DE" sz="2000" dirty="0">
                <a:solidFill>
                  <a:schemeClr val="tx1"/>
                </a:solidFill>
              </a:rPr>
              <a:t>5	}</a:t>
            </a:r>
          </a:p>
          <a:p>
            <a:pPr marL="685800" indent="-685800"/>
            <a:endParaRPr lang="de-DE" sz="2000" dirty="0">
              <a:solidFill>
                <a:schemeClr val="tx1"/>
              </a:solidFill>
            </a:endParaRPr>
          </a:p>
        </p:txBody>
      </p:sp>
      <p:sp>
        <p:nvSpPr>
          <p:cNvPr id="203790" name="Rectangle 14"/>
          <p:cNvSpPr>
            <a:spLocks noChangeArrowheads="1"/>
          </p:cNvSpPr>
          <p:nvPr/>
        </p:nvSpPr>
        <p:spPr bwMode="auto">
          <a:xfrm>
            <a:off x="5334000" y="1905000"/>
            <a:ext cx="1768475" cy="46990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03791" name="Rectangle 15"/>
          <p:cNvSpPr>
            <a:spLocks noChangeArrowheads="1"/>
          </p:cNvSpPr>
          <p:nvPr/>
        </p:nvSpPr>
        <p:spPr bwMode="auto">
          <a:xfrm>
            <a:off x="5410200" y="1905000"/>
            <a:ext cx="1600200" cy="45720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03796" name="Line 20"/>
          <p:cNvSpPr>
            <a:spLocks noChangeShapeType="1"/>
          </p:cNvSpPr>
          <p:nvPr/>
        </p:nvSpPr>
        <p:spPr bwMode="auto">
          <a:xfrm>
            <a:off x="1371600" y="2971800"/>
            <a:ext cx="3886200" cy="32766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03797" name="Text Box 21"/>
          <p:cNvSpPr txBox="1">
            <a:spLocks noChangeArrowheads="1"/>
          </p:cNvSpPr>
          <p:nvPr/>
        </p:nvSpPr>
        <p:spPr bwMode="auto">
          <a:xfrm>
            <a:off x="1676400" y="4953000"/>
            <a:ext cx="2962275"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600"/>
              <a:t>clear stack from local variables</a:t>
            </a:r>
          </a:p>
        </p:txBody>
      </p:sp>
    </p:spTree>
    <p:extLst>
      <p:ext uri="{BB962C8B-B14F-4D97-AF65-F5344CB8AC3E}">
        <p14:creationId xmlns:p14="http://schemas.microsoft.com/office/powerpoint/2010/main" val="132685352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4" name="Rectangle 8"/>
          <p:cNvSpPr>
            <a:spLocks noChangeArrowheads="1"/>
          </p:cNvSpPr>
          <p:nvPr/>
        </p:nvSpPr>
        <p:spPr bwMode="auto">
          <a:xfrm>
            <a:off x="2209800" y="2286000"/>
            <a:ext cx="4267200" cy="2895600"/>
          </a:xfrm>
          <a:prstGeom prst="rect">
            <a:avLst/>
          </a:prstGeom>
          <a:solidFill>
            <a:srgbClr val="FFFFFF"/>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
        <p:nvSpPr>
          <p:cNvPr id="208899" name="Rectangle 3"/>
          <p:cNvSpPr>
            <a:spLocks noChangeArrowheads="1"/>
          </p:cNvSpPr>
          <p:nvPr/>
        </p:nvSpPr>
        <p:spPr bwMode="auto">
          <a:xfrm>
            <a:off x="533400" y="914400"/>
            <a:ext cx="8458200" cy="571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685800" indent="-685800"/>
            <a:endParaRPr lang="de-DE" sz="2000">
              <a:solidFill>
                <a:schemeClr val="tx1"/>
              </a:solidFill>
            </a:endParaRPr>
          </a:p>
          <a:p>
            <a:pPr marL="685800" indent="-685800"/>
            <a:endParaRPr lang="de-DE" sz="2000">
              <a:solidFill>
                <a:schemeClr val="tx1"/>
              </a:solidFill>
            </a:endParaRPr>
          </a:p>
        </p:txBody>
      </p:sp>
      <p:sp>
        <p:nvSpPr>
          <p:cNvPr id="208900" name="Rectangle 4"/>
          <p:cNvSpPr>
            <a:spLocks noGrp="1" noChangeArrowheads="1"/>
          </p:cNvSpPr>
          <p:nvPr>
            <p:ph type="title"/>
          </p:nvPr>
        </p:nvSpPr>
        <p:spPr/>
        <p:txBody>
          <a:bodyPr>
            <a:normAutofit/>
          </a:bodyPr>
          <a:lstStyle/>
          <a:p>
            <a:pPr algn="l"/>
            <a:r>
              <a:rPr lang="en-US" sz="4100" dirty="0">
                <a:latin typeface="Arial" charset="0"/>
                <a:ea typeface="Arial" charset="0"/>
                <a:cs typeface="Arial" charset="0"/>
              </a:rPr>
              <a:t>Recursion</a:t>
            </a:r>
          </a:p>
        </p:txBody>
      </p:sp>
      <p:sp>
        <p:nvSpPr>
          <p:cNvPr id="208901" name="Rectangle 5"/>
          <p:cNvSpPr>
            <a:spLocks noChangeArrowheads="1"/>
          </p:cNvSpPr>
          <p:nvPr/>
        </p:nvSpPr>
        <p:spPr bwMode="auto">
          <a:xfrm>
            <a:off x="2743200" y="2590800"/>
            <a:ext cx="3276600"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685800" indent="-685800">
              <a:lnSpc>
                <a:spcPct val="90000"/>
              </a:lnSpc>
              <a:spcBef>
                <a:spcPct val="20000"/>
              </a:spcBef>
              <a:buClr>
                <a:schemeClr val="tx1"/>
              </a:buClr>
              <a:buSzPct val="150000"/>
            </a:pPr>
            <a:r>
              <a:rPr lang="en-US" sz="2000">
                <a:solidFill>
                  <a:srgbClr val="000000"/>
                </a:solidFill>
                <a:ea typeface="MS Mincho" charset="0"/>
                <a:cs typeface="MS Mincho" charset="0"/>
              </a:rPr>
              <a:t>public int f(int a){</a:t>
            </a:r>
          </a:p>
          <a:p>
            <a:pPr marL="685800" indent="-685800">
              <a:lnSpc>
                <a:spcPct val="90000"/>
              </a:lnSpc>
              <a:spcBef>
                <a:spcPct val="20000"/>
              </a:spcBef>
              <a:buClr>
                <a:schemeClr val="tx1"/>
              </a:buClr>
              <a:buSzPct val="150000"/>
            </a:pPr>
            <a:r>
              <a:rPr lang="en-US" sz="2000">
                <a:solidFill>
                  <a:srgbClr val="000000"/>
                </a:solidFill>
                <a:ea typeface="MS Mincho" charset="0"/>
                <a:cs typeface="MS Mincho" charset="0"/>
              </a:rPr>
              <a:t>		if (a==1)</a:t>
            </a:r>
          </a:p>
          <a:p>
            <a:pPr marL="685800" indent="-685800">
              <a:lnSpc>
                <a:spcPct val="90000"/>
              </a:lnSpc>
              <a:spcBef>
                <a:spcPct val="20000"/>
              </a:spcBef>
              <a:buClr>
                <a:schemeClr val="tx1"/>
              </a:buClr>
              <a:buSzPct val="150000"/>
            </a:pPr>
            <a:r>
              <a:rPr lang="en-US" sz="2000">
                <a:solidFill>
                  <a:srgbClr val="000000"/>
                </a:solidFill>
                <a:ea typeface="MS Mincho" charset="0"/>
                <a:cs typeface="MS Mincho" charset="0"/>
              </a:rPr>
              <a:t>		   return(1);</a:t>
            </a:r>
          </a:p>
          <a:p>
            <a:pPr marL="685800" indent="-685800">
              <a:lnSpc>
                <a:spcPct val="90000"/>
              </a:lnSpc>
              <a:spcBef>
                <a:spcPct val="20000"/>
              </a:spcBef>
              <a:buClr>
                <a:schemeClr val="tx1"/>
              </a:buClr>
              <a:buSzPct val="150000"/>
            </a:pPr>
            <a:r>
              <a:rPr lang="en-US" sz="2000">
                <a:solidFill>
                  <a:srgbClr val="000000"/>
                </a:solidFill>
                <a:ea typeface="MS Mincho" charset="0"/>
                <a:cs typeface="MS Mincho" charset="0"/>
              </a:rPr>
              <a:t>		else</a:t>
            </a:r>
          </a:p>
          <a:p>
            <a:pPr marL="685800" indent="-685800">
              <a:lnSpc>
                <a:spcPct val="90000"/>
              </a:lnSpc>
              <a:spcBef>
                <a:spcPct val="20000"/>
              </a:spcBef>
              <a:buClr>
                <a:schemeClr val="tx1"/>
              </a:buClr>
              <a:buSzPct val="150000"/>
            </a:pPr>
            <a:r>
              <a:rPr lang="en-US" sz="2000">
                <a:solidFill>
                  <a:srgbClr val="000000"/>
                </a:solidFill>
                <a:ea typeface="MS Mincho" charset="0"/>
                <a:cs typeface="MS Mincho" charset="0"/>
              </a:rPr>
              <a:t>		   return(a * f( a-1));</a:t>
            </a:r>
          </a:p>
          <a:p>
            <a:pPr marL="685800" indent="-685800">
              <a:lnSpc>
                <a:spcPct val="90000"/>
              </a:lnSpc>
              <a:spcBef>
                <a:spcPct val="20000"/>
              </a:spcBef>
              <a:buClr>
                <a:schemeClr val="tx1"/>
              </a:buClr>
              <a:buSzPct val="150000"/>
            </a:pPr>
            <a:r>
              <a:rPr lang="en-US" sz="2000">
                <a:solidFill>
                  <a:srgbClr val="000000"/>
                </a:solidFill>
                <a:ea typeface="MS Mincho" charset="0"/>
                <a:cs typeface="MS Mincho" charset="0"/>
              </a:rPr>
              <a:t>}</a:t>
            </a:r>
            <a:endParaRPr lang="de-DE" sz="2800">
              <a:solidFill>
                <a:srgbClr val="000000"/>
              </a:solidFill>
            </a:endParaRPr>
          </a:p>
        </p:txBody>
      </p:sp>
      <p:sp>
        <p:nvSpPr>
          <p:cNvPr id="208902" name="Text Box 6"/>
          <p:cNvSpPr txBox="1">
            <a:spLocks noChangeArrowheads="1"/>
          </p:cNvSpPr>
          <p:nvPr/>
        </p:nvSpPr>
        <p:spPr bwMode="auto">
          <a:xfrm>
            <a:off x="2743200" y="6172200"/>
            <a:ext cx="3367088"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t>It computes f! (factorial)</a:t>
            </a:r>
          </a:p>
        </p:txBody>
      </p:sp>
      <p:sp>
        <p:nvSpPr>
          <p:cNvPr id="208903" name="Text Box 7"/>
          <p:cNvSpPr txBox="1">
            <a:spLocks noChangeArrowheads="1"/>
          </p:cNvSpPr>
          <p:nvPr/>
        </p:nvSpPr>
        <p:spPr bwMode="auto">
          <a:xfrm>
            <a:off x="2032000" y="1219200"/>
            <a:ext cx="5372100" cy="5794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3200">
                <a:solidFill>
                  <a:schemeClr val="tx1"/>
                </a:solidFill>
                <a:ea typeface="MS Mincho" charset="0"/>
                <a:cs typeface="MS Mincho" charset="0"/>
              </a:rPr>
              <a:t>What’s behind this function ?</a:t>
            </a:r>
          </a:p>
        </p:txBody>
      </p:sp>
    </p:spTree>
    <p:extLst>
      <p:ext uri="{BB962C8B-B14F-4D97-AF65-F5344CB8AC3E}">
        <p14:creationId xmlns:p14="http://schemas.microsoft.com/office/powerpoint/2010/main" val="956953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8902"/>
                                        </p:tgtEl>
                                        <p:attrNameLst>
                                          <p:attrName>style.visibility</p:attrName>
                                        </p:attrNameLst>
                                      </p:cBhvr>
                                      <p:to>
                                        <p:strVal val="visible"/>
                                      </p:to>
                                    </p:set>
                                    <p:animEffect transition="in" filter="checkerboard(across)">
                                      <p:cBhvr>
                                        <p:cTn id="7" dur="500"/>
                                        <p:tgtEl>
                                          <p:spTgt spid="2089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02"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51" name="Rectangle 7"/>
          <p:cNvSpPr>
            <a:spLocks noChangeArrowheads="1"/>
          </p:cNvSpPr>
          <p:nvPr/>
        </p:nvSpPr>
        <p:spPr bwMode="auto">
          <a:xfrm>
            <a:off x="533400" y="914400"/>
            <a:ext cx="8458200" cy="167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685800" indent="-685800"/>
            <a:r>
              <a:rPr lang="en-US" sz="1600">
                <a:solidFill>
                  <a:schemeClr val="tx1"/>
                </a:solidFill>
                <a:ea typeface="MS Mincho" charset="0"/>
                <a:cs typeface="MS Mincho" charset="0"/>
              </a:rPr>
              <a:t>public int factorial(int a){</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if (a==0)</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return(1);</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else</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return(a * factorial( a-1));</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a:t>
            </a:r>
            <a:endParaRPr lang="de-DE" sz="2000">
              <a:solidFill>
                <a:schemeClr val="tx1"/>
              </a:solidFill>
            </a:endParaRPr>
          </a:p>
        </p:txBody>
      </p:sp>
      <p:sp>
        <p:nvSpPr>
          <p:cNvPr id="210952" name="Rectangle 8"/>
          <p:cNvSpPr>
            <a:spLocks noGrp="1" noChangeArrowheads="1"/>
          </p:cNvSpPr>
          <p:nvPr>
            <p:ph type="title"/>
          </p:nvPr>
        </p:nvSpPr>
        <p:spPr>
          <a:xfrm>
            <a:off x="381000" y="152400"/>
            <a:ext cx="7315200" cy="762000"/>
          </a:xfrm>
        </p:spPr>
        <p:txBody>
          <a:bodyPr>
            <a:normAutofit/>
          </a:bodyPr>
          <a:lstStyle/>
          <a:p>
            <a:pPr algn="l"/>
            <a:r>
              <a:rPr lang="en-US" sz="4100" dirty="0">
                <a:latin typeface="Arial" charset="0"/>
                <a:ea typeface="Arial" charset="0"/>
                <a:cs typeface="Arial" charset="0"/>
              </a:rPr>
              <a:t>Tracing the example</a:t>
            </a:r>
          </a:p>
        </p:txBody>
      </p:sp>
      <p:sp>
        <p:nvSpPr>
          <p:cNvPr id="210953" name="Rectangle 9"/>
          <p:cNvSpPr>
            <a:spLocks noChangeArrowheads="1"/>
          </p:cNvSpPr>
          <p:nvPr/>
        </p:nvSpPr>
        <p:spPr bwMode="auto">
          <a:xfrm>
            <a:off x="685800" y="1600200"/>
            <a:ext cx="8229600" cy="3276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685800" indent="-685800">
              <a:lnSpc>
                <a:spcPct val="90000"/>
              </a:lnSpc>
              <a:spcBef>
                <a:spcPct val="20000"/>
              </a:spcBef>
              <a:buClr>
                <a:schemeClr val="tx1"/>
              </a:buClr>
              <a:buSzPct val="150000"/>
            </a:pPr>
            <a:endParaRPr lang="en-US" sz="2800">
              <a:solidFill>
                <a:schemeClr val="tx1"/>
              </a:solidFill>
            </a:endParaRPr>
          </a:p>
        </p:txBody>
      </p:sp>
      <p:pic>
        <p:nvPicPr>
          <p:cNvPr id="210956" name="Picture 12" descr="Recursion_fig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755900"/>
            <a:ext cx="8458200" cy="4102100"/>
          </a:xfrm>
          <a:prstGeom prst="rect">
            <a:avLst/>
          </a:prstGeom>
          <a:noFill/>
          <a:extLst>
            <a:ext uri="{909E8E84-426E-40dd-AFC4-6F175D3DCCD1}">
              <a14:hiddenFill xmlns:a14="http://schemas.microsoft.com/office/drawing/2010/main" xmlns="">
                <a:solidFill>
                  <a:srgbClr val="FFFFFF"/>
                </a:solidFill>
              </a14:hiddenFill>
            </a:ext>
          </a:extLst>
        </p:spPr>
      </p:pic>
      <p:sp>
        <p:nvSpPr>
          <p:cNvPr id="210957" name="Line 13"/>
          <p:cNvSpPr>
            <a:spLocks noChangeShapeType="1"/>
          </p:cNvSpPr>
          <p:nvPr/>
        </p:nvSpPr>
        <p:spPr bwMode="auto">
          <a:xfrm flipH="1" flipV="1">
            <a:off x="2057400" y="1143000"/>
            <a:ext cx="914400" cy="99060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0958" name="Text Box 14"/>
          <p:cNvSpPr txBox="1">
            <a:spLocks noChangeArrowheads="1"/>
          </p:cNvSpPr>
          <p:nvPr/>
        </p:nvSpPr>
        <p:spPr bwMode="auto">
          <a:xfrm>
            <a:off x="2743200" y="1371600"/>
            <a:ext cx="2182813"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a:solidFill>
                  <a:schemeClr val="hlink"/>
                </a:solidFill>
              </a:rPr>
              <a:t>RECURSION !</a:t>
            </a:r>
          </a:p>
        </p:txBody>
      </p:sp>
    </p:spTree>
    <p:extLst>
      <p:ext uri="{BB962C8B-B14F-4D97-AF65-F5344CB8AC3E}">
        <p14:creationId xmlns:p14="http://schemas.microsoft.com/office/powerpoint/2010/main" val="10175850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ChangeArrowheads="1"/>
          </p:cNvSpPr>
          <p:nvPr/>
        </p:nvSpPr>
        <p:spPr bwMode="auto">
          <a:xfrm>
            <a:off x="533400" y="914400"/>
            <a:ext cx="8458200" cy="167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685800" indent="-685800"/>
            <a:r>
              <a:rPr lang="en-US" sz="1600">
                <a:solidFill>
                  <a:schemeClr val="tx1"/>
                </a:solidFill>
                <a:ea typeface="MS Mincho" charset="0"/>
                <a:cs typeface="MS Mincho" charset="0"/>
              </a:rPr>
              <a:t>public int factorial(int a){</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if (a==1)</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return(1);</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else</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return(a * factorial( a-1));</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a:t>
            </a:r>
            <a:endParaRPr lang="de-DE" sz="2000">
              <a:solidFill>
                <a:schemeClr val="tx1"/>
              </a:solidFill>
            </a:endParaRPr>
          </a:p>
        </p:txBody>
      </p:sp>
      <p:sp>
        <p:nvSpPr>
          <p:cNvPr id="211971" name="Rectangle 3"/>
          <p:cNvSpPr>
            <a:spLocks noGrp="1" noChangeArrowheads="1"/>
          </p:cNvSpPr>
          <p:nvPr>
            <p:ph type="title"/>
          </p:nvPr>
        </p:nvSpPr>
        <p:spPr>
          <a:xfrm>
            <a:off x="381000" y="152400"/>
            <a:ext cx="7315200" cy="762000"/>
          </a:xfrm>
        </p:spPr>
        <p:txBody>
          <a:bodyPr>
            <a:normAutofit/>
          </a:bodyPr>
          <a:lstStyle/>
          <a:p>
            <a:pPr algn="l"/>
            <a:r>
              <a:rPr lang="en-US" sz="4100" dirty="0">
                <a:latin typeface="Arial" charset="0"/>
                <a:ea typeface="Arial" charset="0"/>
                <a:cs typeface="Arial" charset="0"/>
              </a:rPr>
              <a:t>Watching the Stack</a:t>
            </a:r>
          </a:p>
        </p:txBody>
      </p:sp>
      <p:sp>
        <p:nvSpPr>
          <p:cNvPr id="211972" name="Rectangle 4"/>
          <p:cNvSpPr>
            <a:spLocks noChangeArrowheads="1"/>
          </p:cNvSpPr>
          <p:nvPr/>
        </p:nvSpPr>
        <p:spPr bwMode="auto">
          <a:xfrm>
            <a:off x="685800" y="1600200"/>
            <a:ext cx="8229600" cy="3276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685800" indent="-685800">
              <a:lnSpc>
                <a:spcPct val="90000"/>
              </a:lnSpc>
              <a:spcBef>
                <a:spcPct val="20000"/>
              </a:spcBef>
              <a:buClr>
                <a:schemeClr val="tx1"/>
              </a:buClr>
              <a:buSzPct val="150000"/>
            </a:pPr>
            <a:endParaRPr lang="en-US" sz="2800">
              <a:solidFill>
                <a:schemeClr val="tx1"/>
              </a:solidFill>
            </a:endParaRPr>
          </a:p>
        </p:txBody>
      </p:sp>
      <p:sp>
        <p:nvSpPr>
          <p:cNvPr id="211976" name="Rectangle 8"/>
          <p:cNvSpPr>
            <a:spLocks noChangeArrowheads="1"/>
          </p:cNvSpPr>
          <p:nvPr/>
        </p:nvSpPr>
        <p:spPr bwMode="auto">
          <a:xfrm>
            <a:off x="2027238" y="3657600"/>
            <a:ext cx="1295400" cy="1803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1977" name="Rectangle 9"/>
          <p:cNvSpPr>
            <a:spLocks noChangeArrowheads="1"/>
          </p:cNvSpPr>
          <p:nvPr/>
        </p:nvSpPr>
        <p:spPr bwMode="auto">
          <a:xfrm>
            <a:off x="2103438" y="3657600"/>
            <a:ext cx="1143000" cy="172085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1978" name="Rectangle 10"/>
          <p:cNvSpPr>
            <a:spLocks noChangeArrowheads="1"/>
          </p:cNvSpPr>
          <p:nvPr/>
        </p:nvSpPr>
        <p:spPr bwMode="auto">
          <a:xfrm>
            <a:off x="2103438" y="5132388"/>
            <a:ext cx="1143000" cy="246062"/>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5</a:t>
            </a:r>
          </a:p>
        </p:txBody>
      </p:sp>
      <p:sp>
        <p:nvSpPr>
          <p:cNvPr id="211981" name="Rectangle 13"/>
          <p:cNvSpPr>
            <a:spLocks noChangeArrowheads="1"/>
          </p:cNvSpPr>
          <p:nvPr/>
        </p:nvSpPr>
        <p:spPr bwMode="auto">
          <a:xfrm>
            <a:off x="3551238" y="3657600"/>
            <a:ext cx="1295400" cy="1803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1982" name="Rectangle 14"/>
          <p:cNvSpPr>
            <a:spLocks noChangeArrowheads="1"/>
          </p:cNvSpPr>
          <p:nvPr/>
        </p:nvSpPr>
        <p:spPr bwMode="auto">
          <a:xfrm>
            <a:off x="3627438" y="3657600"/>
            <a:ext cx="1143000" cy="172085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1983" name="Rectangle 15"/>
          <p:cNvSpPr>
            <a:spLocks noChangeArrowheads="1"/>
          </p:cNvSpPr>
          <p:nvPr/>
        </p:nvSpPr>
        <p:spPr bwMode="auto">
          <a:xfrm>
            <a:off x="3627438" y="5132388"/>
            <a:ext cx="1143000" cy="246062"/>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5</a:t>
            </a:r>
          </a:p>
        </p:txBody>
      </p:sp>
      <p:sp>
        <p:nvSpPr>
          <p:cNvPr id="211984" name="Rectangle 16"/>
          <p:cNvSpPr>
            <a:spLocks noChangeArrowheads="1"/>
          </p:cNvSpPr>
          <p:nvPr/>
        </p:nvSpPr>
        <p:spPr bwMode="auto">
          <a:xfrm>
            <a:off x="5989638" y="3276600"/>
            <a:ext cx="1295400" cy="2184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1985" name="Rectangle 17"/>
          <p:cNvSpPr>
            <a:spLocks noChangeArrowheads="1"/>
          </p:cNvSpPr>
          <p:nvPr/>
        </p:nvSpPr>
        <p:spPr bwMode="auto">
          <a:xfrm>
            <a:off x="6065838" y="3657600"/>
            <a:ext cx="1143000" cy="172085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1986" name="Rectangle 18"/>
          <p:cNvSpPr>
            <a:spLocks noChangeArrowheads="1"/>
          </p:cNvSpPr>
          <p:nvPr/>
        </p:nvSpPr>
        <p:spPr bwMode="auto">
          <a:xfrm>
            <a:off x="6065838" y="5132388"/>
            <a:ext cx="1143000" cy="246062"/>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5</a:t>
            </a:r>
          </a:p>
        </p:txBody>
      </p:sp>
      <p:sp>
        <p:nvSpPr>
          <p:cNvPr id="211990" name="Rectangle 22"/>
          <p:cNvSpPr>
            <a:spLocks noChangeArrowheads="1"/>
          </p:cNvSpPr>
          <p:nvPr/>
        </p:nvSpPr>
        <p:spPr bwMode="auto">
          <a:xfrm>
            <a:off x="3627438" y="48768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1991" name="Rectangle 23"/>
          <p:cNvSpPr>
            <a:spLocks noChangeArrowheads="1"/>
          </p:cNvSpPr>
          <p:nvPr/>
        </p:nvSpPr>
        <p:spPr bwMode="auto">
          <a:xfrm>
            <a:off x="3627438" y="46482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4</a:t>
            </a:r>
          </a:p>
        </p:txBody>
      </p:sp>
      <p:sp>
        <p:nvSpPr>
          <p:cNvPr id="211992" name="Rectangle 24"/>
          <p:cNvSpPr>
            <a:spLocks noChangeArrowheads="1"/>
          </p:cNvSpPr>
          <p:nvPr/>
        </p:nvSpPr>
        <p:spPr bwMode="auto">
          <a:xfrm>
            <a:off x="6065838" y="48768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1993" name="Rectangle 25"/>
          <p:cNvSpPr>
            <a:spLocks noChangeArrowheads="1"/>
          </p:cNvSpPr>
          <p:nvPr/>
        </p:nvSpPr>
        <p:spPr bwMode="auto">
          <a:xfrm>
            <a:off x="6065838" y="46482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dirty="0">
                <a:solidFill>
                  <a:srgbClr val="000000"/>
                </a:solidFill>
              </a:rPr>
              <a:t>a = 4</a:t>
            </a:r>
          </a:p>
        </p:txBody>
      </p:sp>
      <p:sp>
        <p:nvSpPr>
          <p:cNvPr id="211994" name="Rectangle 26"/>
          <p:cNvSpPr>
            <a:spLocks noChangeArrowheads="1"/>
          </p:cNvSpPr>
          <p:nvPr/>
        </p:nvSpPr>
        <p:spPr bwMode="auto">
          <a:xfrm>
            <a:off x="6065838" y="44196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1995" name="Rectangle 27"/>
          <p:cNvSpPr>
            <a:spLocks noChangeArrowheads="1"/>
          </p:cNvSpPr>
          <p:nvPr/>
        </p:nvSpPr>
        <p:spPr bwMode="auto">
          <a:xfrm>
            <a:off x="6065838" y="41910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dirty="0">
                <a:solidFill>
                  <a:srgbClr val="000000"/>
                </a:solidFill>
              </a:rPr>
              <a:t>a = 3</a:t>
            </a:r>
          </a:p>
        </p:txBody>
      </p:sp>
      <p:sp>
        <p:nvSpPr>
          <p:cNvPr id="211996" name="Rectangle 28"/>
          <p:cNvSpPr>
            <a:spLocks noChangeArrowheads="1"/>
          </p:cNvSpPr>
          <p:nvPr/>
        </p:nvSpPr>
        <p:spPr bwMode="auto">
          <a:xfrm>
            <a:off x="6065838" y="39624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1997" name="Rectangle 29"/>
          <p:cNvSpPr>
            <a:spLocks noChangeArrowheads="1"/>
          </p:cNvSpPr>
          <p:nvPr/>
        </p:nvSpPr>
        <p:spPr bwMode="auto">
          <a:xfrm>
            <a:off x="6065838" y="37338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2</a:t>
            </a:r>
          </a:p>
        </p:txBody>
      </p:sp>
      <p:sp>
        <p:nvSpPr>
          <p:cNvPr id="211998" name="Rectangle 30"/>
          <p:cNvSpPr>
            <a:spLocks noChangeArrowheads="1"/>
          </p:cNvSpPr>
          <p:nvPr/>
        </p:nvSpPr>
        <p:spPr bwMode="auto">
          <a:xfrm>
            <a:off x="6065838" y="35052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1999" name="Rectangle 31"/>
          <p:cNvSpPr>
            <a:spLocks noChangeArrowheads="1"/>
          </p:cNvSpPr>
          <p:nvPr/>
        </p:nvSpPr>
        <p:spPr bwMode="auto">
          <a:xfrm>
            <a:off x="6065838" y="32766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1</a:t>
            </a:r>
          </a:p>
        </p:txBody>
      </p:sp>
      <p:sp>
        <p:nvSpPr>
          <p:cNvPr id="212000" name="Text Box 32"/>
          <p:cNvSpPr txBox="1">
            <a:spLocks noChangeArrowheads="1"/>
          </p:cNvSpPr>
          <p:nvPr/>
        </p:nvSpPr>
        <p:spPr bwMode="auto">
          <a:xfrm>
            <a:off x="2255838" y="5486400"/>
            <a:ext cx="657225"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600"/>
              <a:t>Initial</a:t>
            </a:r>
          </a:p>
        </p:txBody>
      </p:sp>
      <p:sp>
        <p:nvSpPr>
          <p:cNvPr id="212001" name="Text Box 33"/>
          <p:cNvSpPr txBox="1">
            <a:spLocks noChangeArrowheads="1"/>
          </p:cNvSpPr>
          <p:nvPr/>
        </p:nvSpPr>
        <p:spPr bwMode="auto">
          <a:xfrm>
            <a:off x="3352800" y="5486400"/>
            <a:ext cx="1676400"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600"/>
              <a:t>After 1 recursion</a:t>
            </a:r>
          </a:p>
        </p:txBody>
      </p:sp>
      <p:sp>
        <p:nvSpPr>
          <p:cNvPr id="212003" name="Text Box 35"/>
          <p:cNvSpPr txBox="1">
            <a:spLocks noChangeArrowheads="1"/>
          </p:cNvSpPr>
          <p:nvPr/>
        </p:nvSpPr>
        <p:spPr bwMode="auto">
          <a:xfrm>
            <a:off x="5703888" y="5486400"/>
            <a:ext cx="1792287"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600"/>
              <a:t>After 4</a:t>
            </a:r>
            <a:r>
              <a:rPr lang="en-US" sz="1600" baseline="30000"/>
              <a:t>th</a:t>
            </a:r>
            <a:r>
              <a:rPr lang="en-US" sz="1600"/>
              <a:t> recursion</a:t>
            </a:r>
          </a:p>
        </p:txBody>
      </p:sp>
      <p:sp>
        <p:nvSpPr>
          <p:cNvPr id="212004" name="Text Box 36"/>
          <p:cNvSpPr txBox="1">
            <a:spLocks noChangeArrowheads="1"/>
          </p:cNvSpPr>
          <p:nvPr/>
        </p:nvSpPr>
        <p:spPr bwMode="auto">
          <a:xfrm>
            <a:off x="5151438" y="4953000"/>
            <a:ext cx="488950" cy="4572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a:t>…</a:t>
            </a:r>
          </a:p>
        </p:txBody>
      </p:sp>
      <p:sp>
        <p:nvSpPr>
          <p:cNvPr id="212005" name="Text Box 37"/>
          <p:cNvSpPr txBox="1">
            <a:spLocks noChangeArrowheads="1"/>
          </p:cNvSpPr>
          <p:nvPr/>
        </p:nvSpPr>
        <p:spPr bwMode="auto">
          <a:xfrm>
            <a:off x="685800" y="5911850"/>
            <a:ext cx="8305800" cy="40011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r>
              <a:rPr lang="de-DE" sz="2000" dirty="0"/>
              <a:t>Every </a:t>
            </a:r>
            <a:r>
              <a:rPr lang="de-DE" sz="2000" dirty="0" err="1"/>
              <a:t>call</a:t>
            </a:r>
            <a:r>
              <a:rPr lang="de-DE" sz="2000" dirty="0"/>
              <a:t> </a:t>
            </a:r>
            <a:r>
              <a:rPr lang="de-DE" sz="2000" dirty="0" err="1"/>
              <a:t>to</a:t>
            </a:r>
            <a:r>
              <a:rPr lang="de-DE" sz="2000" dirty="0"/>
              <a:t> </a:t>
            </a:r>
            <a:r>
              <a:rPr lang="de-DE" sz="2000" dirty="0" err="1"/>
              <a:t>the</a:t>
            </a:r>
            <a:r>
              <a:rPr lang="de-DE" sz="2000" dirty="0"/>
              <a:t> </a:t>
            </a:r>
            <a:r>
              <a:rPr lang="de-DE" sz="2000" dirty="0" err="1"/>
              <a:t>method</a:t>
            </a:r>
            <a:r>
              <a:rPr lang="de-DE" sz="2000" dirty="0"/>
              <a:t> </a:t>
            </a:r>
            <a:r>
              <a:rPr lang="de-DE" sz="2000" dirty="0" err="1"/>
              <a:t>creates</a:t>
            </a:r>
            <a:r>
              <a:rPr lang="de-DE" sz="2000" dirty="0"/>
              <a:t> a </a:t>
            </a:r>
            <a:r>
              <a:rPr lang="de-DE" sz="2000" dirty="0" err="1"/>
              <a:t>new</a:t>
            </a:r>
            <a:r>
              <a:rPr lang="de-DE" sz="2000" dirty="0"/>
              <a:t> </a:t>
            </a:r>
            <a:r>
              <a:rPr lang="de-DE" sz="2000" dirty="0" err="1"/>
              <a:t>set</a:t>
            </a:r>
            <a:r>
              <a:rPr lang="de-DE" sz="2000" dirty="0"/>
              <a:t> </a:t>
            </a:r>
            <a:r>
              <a:rPr lang="de-DE" sz="2000" dirty="0" err="1"/>
              <a:t>of</a:t>
            </a:r>
            <a:r>
              <a:rPr lang="de-DE" sz="2000" dirty="0"/>
              <a:t> </a:t>
            </a:r>
            <a:r>
              <a:rPr lang="de-DE" sz="2000" dirty="0" err="1"/>
              <a:t>local</a:t>
            </a:r>
            <a:r>
              <a:rPr lang="de-DE" sz="2000" dirty="0"/>
              <a:t> variables !</a:t>
            </a:r>
            <a:endParaRPr lang="en-US" sz="2000" dirty="0"/>
          </a:p>
        </p:txBody>
      </p:sp>
    </p:spTree>
    <p:extLst>
      <p:ext uri="{BB962C8B-B14F-4D97-AF65-F5344CB8AC3E}">
        <p14:creationId xmlns:p14="http://schemas.microsoft.com/office/powerpoint/2010/main" val="21398055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ChangeArrowheads="1"/>
          </p:cNvSpPr>
          <p:nvPr/>
        </p:nvSpPr>
        <p:spPr bwMode="auto">
          <a:xfrm>
            <a:off x="533400" y="914400"/>
            <a:ext cx="8458200" cy="167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685800" indent="-685800"/>
            <a:r>
              <a:rPr lang="en-US" sz="1600">
                <a:solidFill>
                  <a:schemeClr val="tx1"/>
                </a:solidFill>
                <a:ea typeface="MS Mincho" charset="0"/>
                <a:cs typeface="MS Mincho" charset="0"/>
              </a:rPr>
              <a:t>public int factorial(int a){</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if (a==1)</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return(1);</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else</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		   return(a * factorial( a-1));</a:t>
            </a:r>
          </a:p>
          <a:p>
            <a:pPr marL="685800" indent="-685800">
              <a:lnSpc>
                <a:spcPct val="90000"/>
              </a:lnSpc>
              <a:spcBef>
                <a:spcPct val="20000"/>
              </a:spcBef>
              <a:buClr>
                <a:schemeClr val="tx1"/>
              </a:buClr>
              <a:buSzPct val="150000"/>
            </a:pPr>
            <a:r>
              <a:rPr lang="en-US" sz="1600">
                <a:solidFill>
                  <a:schemeClr val="tx1"/>
                </a:solidFill>
                <a:ea typeface="MS Mincho" charset="0"/>
                <a:cs typeface="MS Mincho" charset="0"/>
              </a:rPr>
              <a:t>}</a:t>
            </a:r>
            <a:endParaRPr lang="de-DE" sz="2000">
              <a:solidFill>
                <a:schemeClr val="tx1"/>
              </a:solidFill>
            </a:endParaRPr>
          </a:p>
        </p:txBody>
      </p:sp>
      <p:sp>
        <p:nvSpPr>
          <p:cNvPr id="212995" name="Rectangle 3"/>
          <p:cNvSpPr>
            <a:spLocks noGrp="1" noChangeArrowheads="1"/>
          </p:cNvSpPr>
          <p:nvPr>
            <p:ph type="title"/>
          </p:nvPr>
        </p:nvSpPr>
        <p:spPr>
          <a:xfrm>
            <a:off x="381000" y="152400"/>
            <a:ext cx="7315200" cy="762000"/>
          </a:xfrm>
        </p:spPr>
        <p:txBody>
          <a:bodyPr>
            <a:normAutofit/>
          </a:bodyPr>
          <a:lstStyle/>
          <a:p>
            <a:pPr algn="l"/>
            <a:r>
              <a:rPr lang="en-US" sz="4100" dirty="0">
                <a:latin typeface="Arial" charset="0"/>
                <a:ea typeface="Arial" charset="0"/>
                <a:cs typeface="Arial" charset="0"/>
              </a:rPr>
              <a:t>Watching the Stack</a:t>
            </a:r>
          </a:p>
        </p:txBody>
      </p:sp>
      <p:sp>
        <p:nvSpPr>
          <p:cNvPr id="212996" name="Rectangle 4"/>
          <p:cNvSpPr>
            <a:spLocks noChangeArrowheads="1"/>
          </p:cNvSpPr>
          <p:nvPr/>
        </p:nvSpPr>
        <p:spPr bwMode="auto">
          <a:xfrm>
            <a:off x="685800" y="1600200"/>
            <a:ext cx="8229600" cy="3276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685800" indent="-685800">
              <a:lnSpc>
                <a:spcPct val="90000"/>
              </a:lnSpc>
              <a:spcBef>
                <a:spcPct val="20000"/>
              </a:spcBef>
              <a:buClr>
                <a:schemeClr val="tx1"/>
              </a:buClr>
              <a:buSzPct val="150000"/>
            </a:pPr>
            <a:endParaRPr lang="en-US" sz="2800">
              <a:solidFill>
                <a:schemeClr val="tx1"/>
              </a:solidFill>
            </a:endParaRPr>
          </a:p>
        </p:txBody>
      </p:sp>
      <p:sp>
        <p:nvSpPr>
          <p:cNvPr id="213003" name="Rectangle 11"/>
          <p:cNvSpPr>
            <a:spLocks noChangeArrowheads="1"/>
          </p:cNvSpPr>
          <p:nvPr/>
        </p:nvSpPr>
        <p:spPr bwMode="auto">
          <a:xfrm>
            <a:off x="990600" y="2895600"/>
            <a:ext cx="1295400" cy="2184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3004" name="Rectangle 12"/>
          <p:cNvSpPr>
            <a:spLocks noChangeArrowheads="1"/>
          </p:cNvSpPr>
          <p:nvPr/>
        </p:nvSpPr>
        <p:spPr bwMode="auto">
          <a:xfrm>
            <a:off x="1066800" y="3276600"/>
            <a:ext cx="1143000" cy="172085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3005" name="Rectangle 13"/>
          <p:cNvSpPr>
            <a:spLocks noChangeArrowheads="1"/>
          </p:cNvSpPr>
          <p:nvPr/>
        </p:nvSpPr>
        <p:spPr bwMode="auto">
          <a:xfrm>
            <a:off x="1066800" y="4751388"/>
            <a:ext cx="1143000" cy="246062"/>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5</a:t>
            </a:r>
          </a:p>
        </p:txBody>
      </p:sp>
      <p:sp>
        <p:nvSpPr>
          <p:cNvPr id="213008" name="Rectangle 16"/>
          <p:cNvSpPr>
            <a:spLocks noChangeArrowheads="1"/>
          </p:cNvSpPr>
          <p:nvPr/>
        </p:nvSpPr>
        <p:spPr bwMode="auto">
          <a:xfrm>
            <a:off x="1066800" y="44958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3009" name="Rectangle 17"/>
          <p:cNvSpPr>
            <a:spLocks noChangeArrowheads="1"/>
          </p:cNvSpPr>
          <p:nvPr/>
        </p:nvSpPr>
        <p:spPr bwMode="auto">
          <a:xfrm>
            <a:off x="1066800" y="42672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4</a:t>
            </a:r>
          </a:p>
        </p:txBody>
      </p:sp>
      <p:sp>
        <p:nvSpPr>
          <p:cNvPr id="213010" name="Rectangle 18"/>
          <p:cNvSpPr>
            <a:spLocks noChangeArrowheads="1"/>
          </p:cNvSpPr>
          <p:nvPr/>
        </p:nvSpPr>
        <p:spPr bwMode="auto">
          <a:xfrm>
            <a:off x="1066800" y="40386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3011" name="Rectangle 19"/>
          <p:cNvSpPr>
            <a:spLocks noChangeArrowheads="1"/>
          </p:cNvSpPr>
          <p:nvPr/>
        </p:nvSpPr>
        <p:spPr bwMode="auto">
          <a:xfrm>
            <a:off x="1066800" y="38100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3</a:t>
            </a:r>
          </a:p>
        </p:txBody>
      </p:sp>
      <p:sp>
        <p:nvSpPr>
          <p:cNvPr id="213012" name="Rectangle 20"/>
          <p:cNvSpPr>
            <a:spLocks noChangeArrowheads="1"/>
          </p:cNvSpPr>
          <p:nvPr/>
        </p:nvSpPr>
        <p:spPr bwMode="auto">
          <a:xfrm>
            <a:off x="1066800" y="35814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3013" name="Rectangle 21"/>
          <p:cNvSpPr>
            <a:spLocks noChangeArrowheads="1"/>
          </p:cNvSpPr>
          <p:nvPr/>
        </p:nvSpPr>
        <p:spPr bwMode="auto">
          <a:xfrm>
            <a:off x="1066800" y="33528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2</a:t>
            </a:r>
          </a:p>
        </p:txBody>
      </p:sp>
      <p:sp>
        <p:nvSpPr>
          <p:cNvPr id="213014" name="Rectangle 22"/>
          <p:cNvSpPr>
            <a:spLocks noChangeArrowheads="1"/>
          </p:cNvSpPr>
          <p:nvPr/>
        </p:nvSpPr>
        <p:spPr bwMode="auto">
          <a:xfrm>
            <a:off x="1066800" y="31242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3015" name="Rectangle 23"/>
          <p:cNvSpPr>
            <a:spLocks noChangeArrowheads="1"/>
          </p:cNvSpPr>
          <p:nvPr/>
        </p:nvSpPr>
        <p:spPr bwMode="auto">
          <a:xfrm>
            <a:off x="1066800" y="28956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1</a:t>
            </a:r>
          </a:p>
        </p:txBody>
      </p:sp>
      <p:sp>
        <p:nvSpPr>
          <p:cNvPr id="213018" name="Text Box 26"/>
          <p:cNvSpPr txBox="1">
            <a:spLocks noChangeArrowheads="1"/>
          </p:cNvSpPr>
          <p:nvPr/>
        </p:nvSpPr>
        <p:spPr bwMode="auto">
          <a:xfrm>
            <a:off x="704850" y="5105400"/>
            <a:ext cx="1792288"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600"/>
              <a:t>After 4</a:t>
            </a:r>
            <a:r>
              <a:rPr lang="en-US" sz="1600" baseline="30000"/>
              <a:t>th</a:t>
            </a:r>
            <a:r>
              <a:rPr lang="en-US" sz="1600"/>
              <a:t> recursion</a:t>
            </a:r>
          </a:p>
        </p:txBody>
      </p:sp>
      <p:sp>
        <p:nvSpPr>
          <p:cNvPr id="213020" name="Rectangle 28"/>
          <p:cNvSpPr>
            <a:spLocks noChangeArrowheads="1"/>
          </p:cNvSpPr>
          <p:nvPr/>
        </p:nvSpPr>
        <p:spPr bwMode="auto">
          <a:xfrm>
            <a:off x="2438400" y="2895600"/>
            <a:ext cx="1295400" cy="2184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3021" name="Rectangle 29"/>
          <p:cNvSpPr>
            <a:spLocks noChangeArrowheads="1"/>
          </p:cNvSpPr>
          <p:nvPr/>
        </p:nvSpPr>
        <p:spPr bwMode="auto">
          <a:xfrm>
            <a:off x="2514600" y="2895600"/>
            <a:ext cx="1143000" cy="210185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3022" name="Rectangle 30"/>
          <p:cNvSpPr>
            <a:spLocks noChangeArrowheads="1"/>
          </p:cNvSpPr>
          <p:nvPr/>
        </p:nvSpPr>
        <p:spPr bwMode="auto">
          <a:xfrm>
            <a:off x="2514600" y="4751388"/>
            <a:ext cx="1143000" cy="246062"/>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5</a:t>
            </a:r>
          </a:p>
        </p:txBody>
      </p:sp>
      <p:sp>
        <p:nvSpPr>
          <p:cNvPr id="213023" name="Rectangle 31"/>
          <p:cNvSpPr>
            <a:spLocks noChangeArrowheads="1"/>
          </p:cNvSpPr>
          <p:nvPr/>
        </p:nvSpPr>
        <p:spPr bwMode="auto">
          <a:xfrm>
            <a:off x="2514600" y="44958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3024" name="Rectangle 32"/>
          <p:cNvSpPr>
            <a:spLocks noChangeArrowheads="1"/>
          </p:cNvSpPr>
          <p:nvPr/>
        </p:nvSpPr>
        <p:spPr bwMode="auto">
          <a:xfrm>
            <a:off x="2514600" y="42672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4</a:t>
            </a:r>
          </a:p>
        </p:txBody>
      </p:sp>
      <p:sp>
        <p:nvSpPr>
          <p:cNvPr id="213025" name="Rectangle 33"/>
          <p:cNvSpPr>
            <a:spLocks noChangeArrowheads="1"/>
          </p:cNvSpPr>
          <p:nvPr/>
        </p:nvSpPr>
        <p:spPr bwMode="auto">
          <a:xfrm>
            <a:off x="2514600" y="40386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3026" name="Rectangle 34"/>
          <p:cNvSpPr>
            <a:spLocks noChangeArrowheads="1"/>
          </p:cNvSpPr>
          <p:nvPr/>
        </p:nvSpPr>
        <p:spPr bwMode="auto">
          <a:xfrm>
            <a:off x="2514600" y="38100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3</a:t>
            </a:r>
          </a:p>
        </p:txBody>
      </p:sp>
      <p:sp>
        <p:nvSpPr>
          <p:cNvPr id="213027" name="Rectangle 35"/>
          <p:cNvSpPr>
            <a:spLocks noChangeArrowheads="1"/>
          </p:cNvSpPr>
          <p:nvPr/>
        </p:nvSpPr>
        <p:spPr bwMode="auto">
          <a:xfrm>
            <a:off x="2514600" y="35814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3028" name="Rectangle 36"/>
          <p:cNvSpPr>
            <a:spLocks noChangeArrowheads="1"/>
          </p:cNvSpPr>
          <p:nvPr/>
        </p:nvSpPr>
        <p:spPr bwMode="auto">
          <a:xfrm>
            <a:off x="2514600" y="33528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2*1 = 2</a:t>
            </a:r>
          </a:p>
        </p:txBody>
      </p:sp>
      <p:sp>
        <p:nvSpPr>
          <p:cNvPr id="213031" name="Rectangle 39"/>
          <p:cNvSpPr>
            <a:spLocks noChangeArrowheads="1"/>
          </p:cNvSpPr>
          <p:nvPr/>
        </p:nvSpPr>
        <p:spPr bwMode="auto">
          <a:xfrm>
            <a:off x="3962400" y="2895600"/>
            <a:ext cx="1295400" cy="2184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3032" name="Rectangle 40"/>
          <p:cNvSpPr>
            <a:spLocks noChangeArrowheads="1"/>
          </p:cNvSpPr>
          <p:nvPr/>
        </p:nvSpPr>
        <p:spPr bwMode="auto">
          <a:xfrm>
            <a:off x="4038600" y="2895600"/>
            <a:ext cx="1143000" cy="210185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3033" name="Rectangle 41"/>
          <p:cNvSpPr>
            <a:spLocks noChangeArrowheads="1"/>
          </p:cNvSpPr>
          <p:nvPr/>
        </p:nvSpPr>
        <p:spPr bwMode="auto">
          <a:xfrm>
            <a:off x="4038600" y="4751388"/>
            <a:ext cx="1143000" cy="246062"/>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5</a:t>
            </a:r>
          </a:p>
        </p:txBody>
      </p:sp>
      <p:sp>
        <p:nvSpPr>
          <p:cNvPr id="213034" name="Rectangle 42"/>
          <p:cNvSpPr>
            <a:spLocks noChangeArrowheads="1"/>
          </p:cNvSpPr>
          <p:nvPr/>
        </p:nvSpPr>
        <p:spPr bwMode="auto">
          <a:xfrm>
            <a:off x="4038600" y="44958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3035" name="Rectangle 43"/>
          <p:cNvSpPr>
            <a:spLocks noChangeArrowheads="1"/>
          </p:cNvSpPr>
          <p:nvPr/>
        </p:nvSpPr>
        <p:spPr bwMode="auto">
          <a:xfrm>
            <a:off x="4038600" y="42672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4</a:t>
            </a:r>
          </a:p>
        </p:txBody>
      </p:sp>
      <p:sp>
        <p:nvSpPr>
          <p:cNvPr id="213036" name="Rectangle 44"/>
          <p:cNvSpPr>
            <a:spLocks noChangeArrowheads="1"/>
          </p:cNvSpPr>
          <p:nvPr/>
        </p:nvSpPr>
        <p:spPr bwMode="auto">
          <a:xfrm>
            <a:off x="4038600" y="40386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3037" name="Rectangle 45"/>
          <p:cNvSpPr>
            <a:spLocks noChangeArrowheads="1"/>
          </p:cNvSpPr>
          <p:nvPr/>
        </p:nvSpPr>
        <p:spPr bwMode="auto">
          <a:xfrm>
            <a:off x="4038600" y="38100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3*2 = 6</a:t>
            </a:r>
          </a:p>
        </p:txBody>
      </p:sp>
      <p:sp>
        <p:nvSpPr>
          <p:cNvPr id="213049" name="Rectangle 57"/>
          <p:cNvSpPr>
            <a:spLocks noChangeArrowheads="1"/>
          </p:cNvSpPr>
          <p:nvPr/>
        </p:nvSpPr>
        <p:spPr bwMode="auto">
          <a:xfrm>
            <a:off x="5410200" y="2895600"/>
            <a:ext cx="1295400" cy="2184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3050" name="Rectangle 58"/>
          <p:cNvSpPr>
            <a:spLocks noChangeArrowheads="1"/>
          </p:cNvSpPr>
          <p:nvPr/>
        </p:nvSpPr>
        <p:spPr bwMode="auto">
          <a:xfrm>
            <a:off x="5486400" y="2895600"/>
            <a:ext cx="1143000" cy="210185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3051" name="Rectangle 59"/>
          <p:cNvSpPr>
            <a:spLocks noChangeArrowheads="1"/>
          </p:cNvSpPr>
          <p:nvPr/>
        </p:nvSpPr>
        <p:spPr bwMode="auto">
          <a:xfrm>
            <a:off x="5486400" y="4751388"/>
            <a:ext cx="1143000" cy="246062"/>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5</a:t>
            </a:r>
          </a:p>
        </p:txBody>
      </p:sp>
      <p:sp>
        <p:nvSpPr>
          <p:cNvPr id="213052" name="Rectangle 60"/>
          <p:cNvSpPr>
            <a:spLocks noChangeArrowheads="1"/>
          </p:cNvSpPr>
          <p:nvPr/>
        </p:nvSpPr>
        <p:spPr bwMode="auto">
          <a:xfrm>
            <a:off x="5486400" y="44958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Return to L4</a:t>
            </a:r>
          </a:p>
        </p:txBody>
      </p:sp>
      <p:sp>
        <p:nvSpPr>
          <p:cNvPr id="213053" name="Rectangle 61"/>
          <p:cNvSpPr>
            <a:spLocks noChangeArrowheads="1"/>
          </p:cNvSpPr>
          <p:nvPr/>
        </p:nvSpPr>
        <p:spPr bwMode="auto">
          <a:xfrm>
            <a:off x="5486400" y="4267200"/>
            <a:ext cx="1143000" cy="246063"/>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4*6 = 24</a:t>
            </a:r>
          </a:p>
        </p:txBody>
      </p:sp>
      <p:sp>
        <p:nvSpPr>
          <p:cNvPr id="213056" name="Rectangle 64"/>
          <p:cNvSpPr>
            <a:spLocks noChangeArrowheads="1"/>
          </p:cNvSpPr>
          <p:nvPr/>
        </p:nvSpPr>
        <p:spPr bwMode="auto">
          <a:xfrm>
            <a:off x="6858000" y="2895600"/>
            <a:ext cx="1641475" cy="2184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3057" name="Rectangle 65"/>
          <p:cNvSpPr>
            <a:spLocks noChangeArrowheads="1"/>
          </p:cNvSpPr>
          <p:nvPr/>
        </p:nvSpPr>
        <p:spPr bwMode="auto">
          <a:xfrm>
            <a:off x="6934200" y="2895600"/>
            <a:ext cx="1447800" cy="210185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endParaRPr lang="en-US"/>
          </a:p>
        </p:txBody>
      </p:sp>
      <p:sp>
        <p:nvSpPr>
          <p:cNvPr id="213058" name="Rectangle 66"/>
          <p:cNvSpPr>
            <a:spLocks noChangeArrowheads="1"/>
          </p:cNvSpPr>
          <p:nvPr/>
        </p:nvSpPr>
        <p:spPr bwMode="auto">
          <a:xfrm>
            <a:off x="6934200" y="4751388"/>
            <a:ext cx="1447800" cy="246062"/>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sz="1600">
                <a:solidFill>
                  <a:srgbClr val="000000"/>
                </a:solidFill>
              </a:rPr>
              <a:t>a = 5*24 = 120</a:t>
            </a:r>
          </a:p>
        </p:txBody>
      </p:sp>
      <p:sp>
        <p:nvSpPr>
          <p:cNvPr id="213061" name="Text Box 69"/>
          <p:cNvSpPr txBox="1">
            <a:spLocks noChangeArrowheads="1"/>
          </p:cNvSpPr>
          <p:nvPr/>
        </p:nvSpPr>
        <p:spPr bwMode="auto">
          <a:xfrm>
            <a:off x="7239000" y="5105400"/>
            <a:ext cx="758825"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en-US" sz="1600"/>
              <a:t>Result</a:t>
            </a:r>
          </a:p>
        </p:txBody>
      </p:sp>
      <p:sp>
        <p:nvSpPr>
          <p:cNvPr id="213062" name="Line 70"/>
          <p:cNvSpPr>
            <a:spLocks noChangeShapeType="1"/>
          </p:cNvSpPr>
          <p:nvPr/>
        </p:nvSpPr>
        <p:spPr bwMode="auto">
          <a:xfrm>
            <a:off x="2514600" y="5257800"/>
            <a:ext cx="4648200"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p>
            <a:endParaRPr lang="en-US"/>
          </a:p>
        </p:txBody>
      </p:sp>
    </p:spTree>
    <p:extLst>
      <p:ext uri="{BB962C8B-B14F-4D97-AF65-F5344CB8AC3E}">
        <p14:creationId xmlns:p14="http://schemas.microsoft.com/office/powerpoint/2010/main" val="19507598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Queue : FIFO</a:t>
            </a:r>
            <a:endParaRPr lang="en-US" dirty="0">
              <a:latin typeface="Arial" charset="0"/>
              <a:ea typeface="Arial" charset="0"/>
              <a:cs typeface="Arial" charset="0"/>
            </a:endParaRPr>
          </a:p>
        </p:txBody>
      </p:sp>
      <p:sp>
        <p:nvSpPr>
          <p:cNvPr id="3" name="Content Placeholder 2"/>
          <p:cNvSpPr>
            <a:spLocks noGrp="1"/>
          </p:cNvSpPr>
          <p:nvPr>
            <p:ph idx="1"/>
          </p:nvPr>
        </p:nvSpPr>
        <p:spPr>
          <a:xfrm>
            <a:off x="914400" y="1371600"/>
            <a:ext cx="7313613" cy="4419600"/>
          </a:xfrm>
        </p:spPr>
        <p:txBody>
          <a:bodyPr>
            <a:noAutofit/>
          </a:bodyPr>
          <a:lstStyle/>
          <a:p>
            <a:r>
              <a:rPr lang="en-US" sz="2000" dirty="0" smtClean="0"/>
              <a:t>First come first serve, e.g., restaurant waitlist.</a:t>
            </a:r>
          </a:p>
          <a:p>
            <a:endParaRPr lang="en-US" sz="2000" dirty="0" smtClean="0"/>
          </a:p>
          <a:p>
            <a:endParaRPr lang="en-US" sz="2000" dirty="0"/>
          </a:p>
          <a:p>
            <a:endParaRPr lang="en-US" sz="2000" dirty="0" smtClean="0"/>
          </a:p>
          <a:p>
            <a:r>
              <a:rPr lang="en-US" sz="2000" dirty="0" smtClean="0"/>
              <a:t>Operating system often maintains a queue of processes that are ready to execute, or that are waiting for an event to occur.</a:t>
            </a:r>
          </a:p>
          <a:p>
            <a:endParaRPr lang="en-US" sz="2000" dirty="0" smtClean="0"/>
          </a:p>
          <a:p>
            <a:endParaRPr lang="en-US" sz="2000" dirty="0" smtClean="0"/>
          </a:p>
          <a:p>
            <a:r>
              <a:rPr lang="en-US" sz="2000" dirty="0" smtClean="0"/>
              <a:t>Buffers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0800" y="1794143"/>
            <a:ext cx="3070145" cy="18723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606" y="4317033"/>
            <a:ext cx="4274689" cy="234252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59009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latin typeface="Arial" charset="0"/>
                <a:ea typeface="Arial" charset="0"/>
                <a:cs typeface="Arial" charset="0"/>
              </a:rPr>
              <a:t>Queue in Java - FIFO</a:t>
            </a:r>
          </a:p>
        </p:txBody>
      </p:sp>
      <p:sp>
        <p:nvSpPr>
          <p:cNvPr id="4" name="Rectangle 3"/>
          <p:cNvSpPr/>
          <p:nvPr/>
        </p:nvSpPr>
        <p:spPr>
          <a:xfrm>
            <a:off x="2590799" y="1842431"/>
            <a:ext cx="6291943" cy="4832092"/>
          </a:xfrm>
          <a:prstGeom prst="rect">
            <a:avLst/>
          </a:prstGeom>
        </p:spPr>
        <p:txBody>
          <a:bodyPr wrap="square">
            <a:spAutoFit/>
          </a:bodyPr>
          <a:lstStyle/>
          <a:p>
            <a:endParaRPr lang="en-US" sz="1400" dirty="0"/>
          </a:p>
          <a:p>
            <a:r>
              <a:rPr lang="en-US" sz="1400" b="1" dirty="0"/>
              <a:t>import </a:t>
            </a:r>
            <a:r>
              <a:rPr lang="en-US" sz="1400" b="1" dirty="0" err="1"/>
              <a:t>java.util.LinkedList</a:t>
            </a:r>
            <a:r>
              <a:rPr lang="en-US" sz="1400" b="1" dirty="0"/>
              <a:t>;</a:t>
            </a:r>
          </a:p>
          <a:p>
            <a:r>
              <a:rPr lang="en-US" sz="1400" b="1" dirty="0"/>
              <a:t>import </a:t>
            </a:r>
            <a:r>
              <a:rPr lang="en-US" sz="1400" b="1" dirty="0" err="1"/>
              <a:t>java.util.Queue</a:t>
            </a:r>
            <a:r>
              <a:rPr lang="en-US" sz="1400" b="1" dirty="0"/>
              <a:t>;</a:t>
            </a:r>
          </a:p>
          <a:p>
            <a:endParaRPr lang="en-US" sz="1400" dirty="0"/>
          </a:p>
          <a:p>
            <a:r>
              <a:rPr lang="en-US" sz="1400" b="1" dirty="0"/>
              <a:t>public class </a:t>
            </a:r>
            <a:r>
              <a:rPr lang="en-US" sz="1400" b="1" dirty="0" err="1"/>
              <a:t>StringQueue</a:t>
            </a:r>
            <a:r>
              <a:rPr lang="en-US" sz="1400" b="1" dirty="0"/>
              <a:t> {</a:t>
            </a:r>
          </a:p>
          <a:p>
            <a:endParaRPr lang="en-US" sz="1400" dirty="0"/>
          </a:p>
          <a:p>
            <a:r>
              <a:rPr lang="en-US" sz="1400" b="1" dirty="0"/>
              <a:t>public static void main(String[] </a:t>
            </a:r>
            <a:r>
              <a:rPr lang="en-US" sz="1400" b="1" dirty="0" err="1"/>
              <a:t>args</a:t>
            </a:r>
            <a:r>
              <a:rPr lang="en-US" sz="1400" b="1" dirty="0"/>
              <a:t>) {</a:t>
            </a:r>
          </a:p>
          <a:p>
            <a:r>
              <a:rPr lang="en-US" sz="1400" dirty="0" smtClean="0"/>
              <a:t>	Queue&lt;String</a:t>
            </a:r>
            <a:r>
              <a:rPr lang="en-US" sz="1400" dirty="0"/>
              <a:t>&gt; </a:t>
            </a:r>
            <a:r>
              <a:rPr lang="en-US" sz="1400" dirty="0" err="1"/>
              <a:t>stringQueue</a:t>
            </a:r>
            <a:r>
              <a:rPr lang="en-US" sz="1400" dirty="0"/>
              <a:t> = </a:t>
            </a:r>
            <a:r>
              <a:rPr lang="en-US" sz="1400" b="1" dirty="0"/>
              <a:t>new </a:t>
            </a:r>
            <a:r>
              <a:rPr lang="en-US" sz="1400" b="1" dirty="0" err="1"/>
              <a:t>LinkedList</a:t>
            </a:r>
            <a:r>
              <a:rPr lang="en-US" sz="1400" b="1" dirty="0"/>
              <a:t>&lt;String&gt;();</a:t>
            </a:r>
          </a:p>
          <a:p>
            <a:r>
              <a:rPr lang="en-US" sz="1400" dirty="0" smtClean="0"/>
              <a:t>	</a:t>
            </a:r>
            <a:r>
              <a:rPr lang="en-US" sz="1400" dirty="0" err="1" smtClean="0"/>
              <a:t>stringQueue.add</a:t>
            </a:r>
            <a:r>
              <a:rPr lang="en-US" sz="1400" dirty="0"/>
              <a:t>("first"); </a:t>
            </a:r>
          </a:p>
          <a:p>
            <a:r>
              <a:rPr lang="en-US" sz="1400" dirty="0" smtClean="0"/>
              <a:t>	</a:t>
            </a:r>
            <a:r>
              <a:rPr lang="en-US" sz="1400" dirty="0" err="1" smtClean="0"/>
              <a:t>stringQueue.add</a:t>
            </a:r>
            <a:r>
              <a:rPr lang="en-US" sz="1400" dirty="0"/>
              <a:t>("second");</a:t>
            </a:r>
          </a:p>
          <a:p>
            <a:r>
              <a:rPr lang="en-US" sz="1400" dirty="0" smtClean="0"/>
              <a:t>	</a:t>
            </a:r>
            <a:r>
              <a:rPr lang="en-US" sz="1400" dirty="0" err="1" smtClean="0"/>
              <a:t>stringQueue.add</a:t>
            </a:r>
            <a:r>
              <a:rPr lang="en-US" sz="1400" dirty="0"/>
              <a:t>("third");</a:t>
            </a:r>
          </a:p>
          <a:p>
            <a:r>
              <a:rPr lang="en-US" sz="1400" dirty="0" smtClean="0"/>
              <a:t>    </a:t>
            </a:r>
          </a:p>
          <a:p>
            <a:r>
              <a:rPr lang="en-US" sz="1400" dirty="0"/>
              <a:t>	</a:t>
            </a:r>
            <a:r>
              <a:rPr lang="en-US" sz="1400" dirty="0">
                <a:solidFill>
                  <a:srgbClr val="00B050"/>
                </a:solidFill>
              </a:rPr>
              <a:t>//infinite loop—equivalent to peek</a:t>
            </a:r>
            <a:r>
              <a:rPr lang="en-US" sz="1400" dirty="0" smtClean="0">
                <a:solidFill>
                  <a:srgbClr val="00B050"/>
                </a:solidFill>
              </a:rPr>
              <a:t>() in stack</a:t>
            </a:r>
          </a:p>
          <a:p>
            <a:r>
              <a:rPr lang="en-US" sz="1400" dirty="0" smtClean="0"/>
              <a:t>	</a:t>
            </a:r>
            <a:r>
              <a:rPr lang="en-US" sz="1400" b="1" dirty="0"/>
              <a:t>while(!</a:t>
            </a:r>
            <a:r>
              <a:rPr lang="en-US" sz="1400" b="1" dirty="0" err="1"/>
              <a:t>stringQueue.isEmpty</a:t>
            </a:r>
            <a:r>
              <a:rPr lang="en-US" sz="1400" b="1" dirty="0" smtClean="0"/>
              <a:t>()) </a:t>
            </a:r>
            <a:r>
              <a:rPr lang="en-US" sz="1400" dirty="0" smtClean="0"/>
              <a:t>		</a:t>
            </a:r>
            <a:r>
              <a:rPr lang="en-US" sz="1400" dirty="0" err="1" smtClean="0"/>
              <a:t>System.</a:t>
            </a:r>
            <a:r>
              <a:rPr lang="en-US" sz="1400" i="1" dirty="0" err="1" smtClean="0"/>
              <a:t>out.println</a:t>
            </a:r>
            <a:r>
              <a:rPr lang="en-US" sz="1400" i="1" dirty="0" smtClean="0"/>
              <a:t>(</a:t>
            </a:r>
            <a:r>
              <a:rPr lang="en-US" sz="1400" i="1" dirty="0" err="1" smtClean="0"/>
              <a:t>stringQueue.element</a:t>
            </a:r>
            <a:r>
              <a:rPr lang="en-US" sz="1400" i="1" dirty="0" smtClean="0"/>
              <a:t>());</a:t>
            </a:r>
          </a:p>
          <a:p>
            <a:endParaRPr lang="en-US" sz="1400" dirty="0"/>
          </a:p>
          <a:p>
            <a:r>
              <a:rPr lang="en-US" sz="1400" dirty="0" smtClean="0"/>
              <a:t>	</a:t>
            </a:r>
            <a:r>
              <a:rPr lang="en-US" sz="1400" dirty="0" err="1" smtClean="0"/>
              <a:t>System.</a:t>
            </a:r>
            <a:r>
              <a:rPr lang="en-US" sz="1400" i="1" dirty="0" err="1" smtClean="0"/>
              <a:t>out.println</a:t>
            </a:r>
            <a:r>
              <a:rPr lang="en-US" sz="1400" i="1" dirty="0"/>
              <a:t>("First In First Out:");</a:t>
            </a:r>
          </a:p>
          <a:p>
            <a:r>
              <a:rPr lang="en-US" sz="1400" b="1" dirty="0" smtClean="0"/>
              <a:t>	while</a:t>
            </a:r>
            <a:r>
              <a:rPr lang="en-US" sz="1400" b="1" dirty="0"/>
              <a:t>(!</a:t>
            </a:r>
            <a:r>
              <a:rPr lang="en-US" sz="1400" b="1" dirty="0" err="1"/>
              <a:t>stringQueue.isEmpty</a:t>
            </a:r>
            <a:r>
              <a:rPr lang="en-US" sz="1400" b="1" dirty="0"/>
              <a:t>())</a:t>
            </a:r>
          </a:p>
          <a:p>
            <a:r>
              <a:rPr lang="en-US" sz="1400" dirty="0" smtClean="0"/>
              <a:t>		</a:t>
            </a:r>
            <a:r>
              <a:rPr lang="en-US" sz="1400" dirty="0" err="1" smtClean="0"/>
              <a:t>System.</a:t>
            </a:r>
            <a:r>
              <a:rPr lang="en-US" sz="1400" i="1" dirty="0" err="1" smtClean="0"/>
              <a:t>out.println</a:t>
            </a:r>
            <a:r>
              <a:rPr lang="en-US" sz="1400" i="1" dirty="0" smtClean="0"/>
              <a:t>(</a:t>
            </a:r>
            <a:r>
              <a:rPr lang="en-US" sz="1400" i="1" dirty="0" err="1" smtClean="0"/>
              <a:t>stringQueue.remove</a:t>
            </a:r>
            <a:r>
              <a:rPr lang="en-US" sz="1400" i="1" dirty="0"/>
              <a:t>());</a:t>
            </a:r>
          </a:p>
          <a:p>
            <a:r>
              <a:rPr lang="en-US" sz="1400" dirty="0" smtClean="0"/>
              <a:t>	}</a:t>
            </a:r>
            <a:endParaRPr lang="en-US" sz="1400" dirty="0"/>
          </a:p>
          <a:p>
            <a:endParaRPr lang="en-US" sz="1400" dirty="0"/>
          </a:p>
          <a:p>
            <a:r>
              <a:rPr lang="en-US" sz="1400" dirty="0"/>
              <a:t>}</a:t>
            </a:r>
          </a:p>
        </p:txBody>
      </p:sp>
    </p:spTree>
    <p:extLst>
      <p:ext uri="{BB962C8B-B14F-4D97-AF65-F5344CB8AC3E}">
        <p14:creationId xmlns:p14="http://schemas.microsoft.com/office/powerpoint/2010/main" val="912276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latin typeface="Arial" charset="0"/>
                <a:ea typeface="Arial" charset="0"/>
                <a:cs typeface="Arial" charset="0"/>
              </a:rPr>
              <a:t>Queue Operations</a:t>
            </a:r>
          </a:p>
        </p:txBody>
      </p:sp>
      <p:sp>
        <p:nvSpPr>
          <p:cNvPr id="4" name="Rectangle 3"/>
          <p:cNvSpPr>
            <a:spLocks noChangeArrowheads="1"/>
          </p:cNvSpPr>
          <p:nvPr/>
        </p:nvSpPr>
        <p:spPr bwMode="auto">
          <a:xfrm>
            <a:off x="816049" y="3195924"/>
            <a:ext cx="1600200" cy="27432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 name="Rectangle 4"/>
          <p:cNvSpPr>
            <a:spLocks noChangeArrowheads="1"/>
          </p:cNvSpPr>
          <p:nvPr/>
        </p:nvSpPr>
        <p:spPr bwMode="auto">
          <a:xfrm>
            <a:off x="892249" y="3194156"/>
            <a:ext cx="1447800" cy="27432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Rectangle 5"/>
          <p:cNvSpPr>
            <a:spLocks noChangeArrowheads="1"/>
          </p:cNvSpPr>
          <p:nvPr/>
        </p:nvSpPr>
        <p:spPr bwMode="auto">
          <a:xfrm>
            <a:off x="892249" y="5418977"/>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1</a:t>
            </a:r>
          </a:p>
        </p:txBody>
      </p:sp>
      <p:sp>
        <p:nvSpPr>
          <p:cNvPr id="7" name="Rectangle 6"/>
          <p:cNvSpPr>
            <a:spLocks noChangeArrowheads="1"/>
          </p:cNvSpPr>
          <p:nvPr/>
        </p:nvSpPr>
        <p:spPr bwMode="auto">
          <a:xfrm>
            <a:off x="892249" y="5190377"/>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2</a:t>
            </a:r>
          </a:p>
        </p:txBody>
      </p:sp>
      <p:sp>
        <p:nvSpPr>
          <p:cNvPr id="8" name="Rectangle 7"/>
          <p:cNvSpPr>
            <a:spLocks noChangeArrowheads="1"/>
          </p:cNvSpPr>
          <p:nvPr/>
        </p:nvSpPr>
        <p:spPr bwMode="auto">
          <a:xfrm>
            <a:off x="892249" y="4961777"/>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3</a:t>
            </a:r>
          </a:p>
        </p:txBody>
      </p:sp>
      <p:sp>
        <p:nvSpPr>
          <p:cNvPr id="9" name="Rectangle 8"/>
          <p:cNvSpPr>
            <a:spLocks noChangeArrowheads="1"/>
          </p:cNvSpPr>
          <p:nvPr/>
        </p:nvSpPr>
        <p:spPr bwMode="auto">
          <a:xfrm>
            <a:off x="892249" y="4733177"/>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4</a:t>
            </a:r>
          </a:p>
        </p:txBody>
      </p:sp>
      <p:sp>
        <p:nvSpPr>
          <p:cNvPr id="10" name="Rectangle 9"/>
          <p:cNvSpPr>
            <a:spLocks noChangeArrowheads="1"/>
          </p:cNvSpPr>
          <p:nvPr/>
        </p:nvSpPr>
        <p:spPr bwMode="auto">
          <a:xfrm>
            <a:off x="892249" y="4504577"/>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5</a:t>
            </a:r>
          </a:p>
        </p:txBody>
      </p:sp>
      <p:sp>
        <p:nvSpPr>
          <p:cNvPr id="11" name="Rectangle 10"/>
          <p:cNvSpPr>
            <a:spLocks noChangeArrowheads="1"/>
          </p:cNvSpPr>
          <p:nvPr/>
        </p:nvSpPr>
        <p:spPr bwMode="auto">
          <a:xfrm>
            <a:off x="892249" y="25845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6</a:t>
            </a:r>
          </a:p>
        </p:txBody>
      </p:sp>
      <p:sp>
        <p:nvSpPr>
          <p:cNvPr id="12" name="Line 46"/>
          <p:cNvSpPr>
            <a:spLocks noChangeShapeType="1"/>
          </p:cNvSpPr>
          <p:nvPr/>
        </p:nvSpPr>
        <p:spPr bwMode="auto">
          <a:xfrm>
            <a:off x="1578049" y="2813156"/>
            <a:ext cx="0" cy="1676400"/>
          </a:xfrm>
          <a:prstGeom prst="line">
            <a:avLst/>
          </a:prstGeom>
          <a:ln>
            <a:headEnd/>
            <a:tailEnd type="triangle" w="med" len="med"/>
          </a:ln>
          <a:extLst/>
        </p:spPr>
        <p:style>
          <a:lnRef idx="3">
            <a:schemeClr val="accent6"/>
          </a:lnRef>
          <a:fillRef idx="0">
            <a:schemeClr val="accent6"/>
          </a:fillRef>
          <a:effectRef idx="2">
            <a:schemeClr val="accent6"/>
          </a:effectRef>
          <a:fontRef idx="minor">
            <a:schemeClr val="tx1"/>
          </a:fontRef>
        </p:style>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TextBox 12"/>
          <p:cNvSpPr txBox="1"/>
          <p:nvPr/>
        </p:nvSpPr>
        <p:spPr>
          <a:xfrm>
            <a:off x="725424" y="1832950"/>
            <a:ext cx="1976823" cy="646331"/>
          </a:xfrm>
          <a:prstGeom prst="rect">
            <a:avLst/>
          </a:prstGeom>
          <a:noFill/>
        </p:spPr>
        <p:txBody>
          <a:bodyPr wrap="none" rtlCol="0">
            <a:spAutoFit/>
          </a:bodyPr>
          <a:lstStyle/>
          <a:p>
            <a:r>
              <a:rPr lang="en-US" b="1" dirty="0" smtClean="0">
                <a:solidFill>
                  <a:srgbClr val="FF0000"/>
                </a:solidFill>
              </a:rPr>
              <a:t>Insert at rear:</a:t>
            </a:r>
          </a:p>
          <a:p>
            <a:r>
              <a:rPr lang="en-US" b="1" dirty="0">
                <a:solidFill>
                  <a:srgbClr val="FF0000"/>
                </a:solidFill>
              </a:rPr>
              <a:t>	</a:t>
            </a:r>
            <a:r>
              <a:rPr lang="en-US" b="1" dirty="0" err="1" smtClean="0">
                <a:solidFill>
                  <a:srgbClr val="FF0000"/>
                </a:solidFill>
              </a:rPr>
              <a:t>enqueue</a:t>
            </a:r>
            <a:r>
              <a:rPr lang="en-US" b="1" dirty="0" smtClean="0">
                <a:solidFill>
                  <a:srgbClr val="FF0000"/>
                </a:solidFill>
              </a:rPr>
              <a:t>(6)</a:t>
            </a:r>
            <a:endParaRPr lang="en-US" b="1" dirty="0">
              <a:solidFill>
                <a:srgbClr val="FF0000"/>
              </a:solidFill>
            </a:endParaRPr>
          </a:p>
        </p:txBody>
      </p:sp>
      <p:sp>
        <p:nvSpPr>
          <p:cNvPr id="14" name="Rectangle 13"/>
          <p:cNvSpPr>
            <a:spLocks noChangeArrowheads="1"/>
          </p:cNvSpPr>
          <p:nvPr/>
        </p:nvSpPr>
        <p:spPr bwMode="auto">
          <a:xfrm>
            <a:off x="4170621" y="1784456"/>
            <a:ext cx="1600200" cy="27432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4246821" y="1784456"/>
            <a:ext cx="1447800" cy="27432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4308845" y="546110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rgbClr val="000000"/>
                </a:solidFill>
              </a:rPr>
              <a:t>1</a:t>
            </a:r>
          </a:p>
        </p:txBody>
      </p:sp>
      <p:sp>
        <p:nvSpPr>
          <p:cNvPr id="17" name="Rectangle 16"/>
          <p:cNvSpPr>
            <a:spLocks noChangeArrowheads="1"/>
          </p:cNvSpPr>
          <p:nvPr/>
        </p:nvSpPr>
        <p:spPr bwMode="auto">
          <a:xfrm>
            <a:off x="4246821" y="40704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2</a:t>
            </a:r>
          </a:p>
        </p:txBody>
      </p:sp>
      <p:sp>
        <p:nvSpPr>
          <p:cNvPr id="18" name="Rectangle 17"/>
          <p:cNvSpPr>
            <a:spLocks noChangeArrowheads="1"/>
          </p:cNvSpPr>
          <p:nvPr/>
        </p:nvSpPr>
        <p:spPr bwMode="auto">
          <a:xfrm>
            <a:off x="4246821" y="38418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3</a:t>
            </a:r>
          </a:p>
        </p:txBody>
      </p:sp>
      <p:sp>
        <p:nvSpPr>
          <p:cNvPr id="19" name="Rectangle 18"/>
          <p:cNvSpPr>
            <a:spLocks noChangeArrowheads="1"/>
          </p:cNvSpPr>
          <p:nvPr/>
        </p:nvSpPr>
        <p:spPr bwMode="auto">
          <a:xfrm>
            <a:off x="4246821" y="36132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4</a:t>
            </a:r>
          </a:p>
        </p:txBody>
      </p:sp>
      <p:sp>
        <p:nvSpPr>
          <p:cNvPr id="20" name="Rectangle 19"/>
          <p:cNvSpPr>
            <a:spLocks noChangeArrowheads="1"/>
          </p:cNvSpPr>
          <p:nvPr/>
        </p:nvSpPr>
        <p:spPr bwMode="auto">
          <a:xfrm>
            <a:off x="4246821" y="33846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5</a:t>
            </a:r>
          </a:p>
        </p:txBody>
      </p:sp>
      <p:sp>
        <p:nvSpPr>
          <p:cNvPr id="21" name="Rectangle 20"/>
          <p:cNvSpPr>
            <a:spLocks noChangeArrowheads="1"/>
          </p:cNvSpPr>
          <p:nvPr/>
        </p:nvSpPr>
        <p:spPr bwMode="auto">
          <a:xfrm>
            <a:off x="4246821" y="31560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6</a:t>
            </a:r>
          </a:p>
        </p:txBody>
      </p:sp>
      <p:sp>
        <p:nvSpPr>
          <p:cNvPr id="22" name="Line 46"/>
          <p:cNvSpPr>
            <a:spLocks noChangeShapeType="1"/>
          </p:cNvSpPr>
          <p:nvPr/>
        </p:nvSpPr>
        <p:spPr bwMode="auto">
          <a:xfrm>
            <a:off x="4970721" y="4299056"/>
            <a:ext cx="0" cy="1162050"/>
          </a:xfrm>
          <a:prstGeom prst="line">
            <a:avLst/>
          </a:prstGeom>
          <a:ln>
            <a:headEnd/>
            <a:tailEnd type="triangle" w="med" len="med"/>
          </a:ln>
          <a:extLst/>
        </p:spPr>
        <p:style>
          <a:lnRef idx="3">
            <a:schemeClr val="accent6"/>
          </a:lnRef>
          <a:fillRef idx="0">
            <a:schemeClr val="accent6"/>
          </a:fillRef>
          <a:effectRef idx="2">
            <a:schemeClr val="accent6"/>
          </a:effectRef>
          <a:fontRef idx="minor">
            <a:schemeClr val="tx1"/>
          </a:fontRef>
        </p:style>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TextBox 22"/>
          <p:cNvSpPr txBox="1"/>
          <p:nvPr/>
        </p:nvSpPr>
        <p:spPr>
          <a:xfrm>
            <a:off x="5199174" y="4638611"/>
            <a:ext cx="2332690" cy="646331"/>
          </a:xfrm>
          <a:prstGeom prst="rect">
            <a:avLst/>
          </a:prstGeom>
          <a:noFill/>
        </p:spPr>
        <p:txBody>
          <a:bodyPr wrap="none" rtlCol="0">
            <a:spAutoFit/>
          </a:bodyPr>
          <a:lstStyle/>
          <a:p>
            <a:r>
              <a:rPr lang="en-US" b="1" dirty="0" smtClean="0">
                <a:solidFill>
                  <a:srgbClr val="FF0000"/>
                </a:solidFill>
              </a:rPr>
              <a:t>Remove from front:</a:t>
            </a:r>
          </a:p>
          <a:p>
            <a:r>
              <a:rPr lang="en-US" b="1" dirty="0" smtClean="0">
                <a:solidFill>
                  <a:srgbClr val="FF0000"/>
                </a:solidFill>
              </a:rPr>
              <a:t>	</a:t>
            </a:r>
            <a:r>
              <a:rPr lang="en-US" b="1" dirty="0" err="1" smtClean="0">
                <a:solidFill>
                  <a:srgbClr val="FF0000"/>
                </a:solidFill>
              </a:rPr>
              <a:t>dequeue</a:t>
            </a:r>
            <a:r>
              <a:rPr lang="en-US" b="1" dirty="0" smtClean="0">
                <a:solidFill>
                  <a:srgbClr val="FF0000"/>
                </a:solidFill>
              </a:rPr>
              <a:t>()</a:t>
            </a:r>
            <a:endParaRPr lang="en-US" b="1" dirty="0">
              <a:solidFill>
                <a:srgbClr val="FF0000"/>
              </a:solidFill>
            </a:endParaRPr>
          </a:p>
        </p:txBody>
      </p:sp>
      <p:sp>
        <p:nvSpPr>
          <p:cNvPr id="24" name="TextBox 23"/>
          <p:cNvSpPr txBox="1"/>
          <p:nvPr/>
        </p:nvSpPr>
        <p:spPr>
          <a:xfrm>
            <a:off x="2462382" y="3128041"/>
            <a:ext cx="630301" cy="369332"/>
          </a:xfrm>
          <a:prstGeom prst="rect">
            <a:avLst/>
          </a:prstGeom>
          <a:noFill/>
        </p:spPr>
        <p:txBody>
          <a:bodyPr wrap="none" rtlCol="0">
            <a:spAutoFit/>
          </a:bodyPr>
          <a:lstStyle/>
          <a:p>
            <a:r>
              <a:rPr lang="en-US" b="1" dirty="0" smtClean="0">
                <a:solidFill>
                  <a:srgbClr val="7030A0"/>
                </a:solidFill>
              </a:rPr>
              <a:t>rear</a:t>
            </a:r>
            <a:endParaRPr lang="en-US" b="1" dirty="0">
              <a:solidFill>
                <a:srgbClr val="7030A0"/>
              </a:solidFill>
            </a:endParaRPr>
          </a:p>
        </p:txBody>
      </p:sp>
      <p:sp>
        <p:nvSpPr>
          <p:cNvPr id="25" name="TextBox 24"/>
          <p:cNvSpPr txBox="1"/>
          <p:nvPr/>
        </p:nvSpPr>
        <p:spPr>
          <a:xfrm>
            <a:off x="5869610" y="1832950"/>
            <a:ext cx="630301" cy="369332"/>
          </a:xfrm>
          <a:prstGeom prst="rect">
            <a:avLst/>
          </a:prstGeom>
          <a:noFill/>
        </p:spPr>
        <p:txBody>
          <a:bodyPr wrap="none" rtlCol="0">
            <a:spAutoFit/>
          </a:bodyPr>
          <a:lstStyle/>
          <a:p>
            <a:r>
              <a:rPr lang="en-US" b="1" dirty="0" smtClean="0">
                <a:solidFill>
                  <a:srgbClr val="7030A0"/>
                </a:solidFill>
              </a:rPr>
              <a:t>rear</a:t>
            </a:r>
            <a:endParaRPr lang="en-US" b="1" dirty="0">
              <a:solidFill>
                <a:srgbClr val="7030A0"/>
              </a:solidFill>
            </a:endParaRPr>
          </a:p>
        </p:txBody>
      </p:sp>
      <p:sp>
        <p:nvSpPr>
          <p:cNvPr id="26" name="TextBox 25"/>
          <p:cNvSpPr txBox="1"/>
          <p:nvPr/>
        </p:nvSpPr>
        <p:spPr>
          <a:xfrm>
            <a:off x="2462382" y="5641333"/>
            <a:ext cx="676788" cy="369332"/>
          </a:xfrm>
          <a:prstGeom prst="rect">
            <a:avLst/>
          </a:prstGeom>
          <a:noFill/>
        </p:spPr>
        <p:txBody>
          <a:bodyPr wrap="none" rtlCol="0">
            <a:spAutoFit/>
          </a:bodyPr>
          <a:lstStyle/>
          <a:p>
            <a:r>
              <a:rPr lang="en-US" b="1" dirty="0" smtClean="0">
                <a:solidFill>
                  <a:srgbClr val="7030A0"/>
                </a:solidFill>
              </a:rPr>
              <a:t>front</a:t>
            </a:r>
            <a:endParaRPr lang="en-US" b="1" dirty="0">
              <a:solidFill>
                <a:srgbClr val="7030A0"/>
              </a:solidFill>
            </a:endParaRPr>
          </a:p>
        </p:txBody>
      </p:sp>
      <p:sp>
        <p:nvSpPr>
          <p:cNvPr id="27" name="TextBox 26"/>
          <p:cNvSpPr txBox="1"/>
          <p:nvPr/>
        </p:nvSpPr>
        <p:spPr>
          <a:xfrm>
            <a:off x="5889577" y="4138303"/>
            <a:ext cx="676788" cy="369332"/>
          </a:xfrm>
          <a:prstGeom prst="rect">
            <a:avLst/>
          </a:prstGeom>
          <a:noFill/>
        </p:spPr>
        <p:txBody>
          <a:bodyPr wrap="none" rtlCol="0">
            <a:spAutoFit/>
          </a:bodyPr>
          <a:lstStyle/>
          <a:p>
            <a:r>
              <a:rPr lang="en-US" b="1" dirty="0" smtClean="0">
                <a:solidFill>
                  <a:srgbClr val="7030A0"/>
                </a:solidFill>
              </a:rPr>
              <a:t>front</a:t>
            </a:r>
            <a:endParaRPr lang="en-US" b="1" dirty="0">
              <a:solidFill>
                <a:srgbClr val="7030A0"/>
              </a:solidFill>
            </a:endParaRPr>
          </a:p>
        </p:txBody>
      </p:sp>
      <p:sp>
        <p:nvSpPr>
          <p:cNvPr id="28" name="TextBox 27"/>
          <p:cNvSpPr txBox="1"/>
          <p:nvPr/>
        </p:nvSpPr>
        <p:spPr>
          <a:xfrm>
            <a:off x="5889577" y="5533277"/>
            <a:ext cx="2710137" cy="646331"/>
          </a:xfrm>
          <a:prstGeom prst="rect">
            <a:avLst/>
          </a:prstGeom>
          <a:noFill/>
        </p:spPr>
        <p:txBody>
          <a:bodyPr wrap="square" rtlCol="0">
            <a:spAutoFit/>
          </a:bodyPr>
          <a:lstStyle/>
          <a:p>
            <a:r>
              <a:rPr lang="en-US" dirty="0" smtClean="0"/>
              <a:t>This is the first element of the queue</a:t>
            </a:r>
            <a:endParaRPr lang="en-US" dirty="0"/>
          </a:p>
        </p:txBody>
      </p:sp>
    </p:spTree>
    <p:extLst>
      <p:ext uri="{BB962C8B-B14F-4D97-AF65-F5344CB8AC3E}">
        <p14:creationId xmlns:p14="http://schemas.microsoft.com/office/powerpoint/2010/main" val="21079959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latin typeface="Arial" charset="0"/>
                <a:ea typeface="Arial" charset="0"/>
                <a:cs typeface="Arial" charset="0"/>
              </a:rPr>
              <a:t>Exceptional </a:t>
            </a:r>
            <a:r>
              <a:rPr lang="en-US" dirty="0" smtClean="0">
                <a:latin typeface="Arial" charset="0"/>
                <a:ea typeface="Arial" charset="0"/>
                <a:cs typeface="Arial" charset="0"/>
              </a:rPr>
              <a:t>Situations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a:bodyPr>
          <a:lstStyle/>
          <a:p>
            <a:pPr marL="114300" indent="0">
              <a:buNone/>
            </a:pPr>
            <a:r>
              <a:rPr lang="en-US" sz="1600" b="1" i="1" dirty="0" err="1" smtClean="0">
                <a:solidFill>
                  <a:srgbClr val="FF0000"/>
                </a:solidFill>
              </a:rPr>
              <a:t>QueueUnderflowException</a:t>
            </a:r>
            <a:r>
              <a:rPr lang="en-US" sz="1600" b="1" i="1" dirty="0" smtClean="0">
                <a:solidFill>
                  <a:srgbClr val="FF0000"/>
                </a:solidFill>
              </a:rPr>
              <a:t>                               </a:t>
            </a:r>
            <a:r>
              <a:rPr lang="en-US" sz="1600" b="1" i="1" dirty="0" err="1">
                <a:solidFill>
                  <a:srgbClr val="FF0000"/>
                </a:solidFill>
              </a:rPr>
              <a:t>QueueOverflowException</a:t>
            </a:r>
            <a:endParaRPr lang="en-US" sz="1600" b="1" i="1" dirty="0">
              <a:solidFill>
                <a:srgbClr val="FF0000"/>
              </a:solidFill>
            </a:endParaRPr>
          </a:p>
        </p:txBody>
      </p:sp>
      <p:sp>
        <p:nvSpPr>
          <p:cNvPr id="4" name="Rectangle 3"/>
          <p:cNvSpPr>
            <a:spLocks noChangeArrowheads="1"/>
          </p:cNvSpPr>
          <p:nvPr/>
        </p:nvSpPr>
        <p:spPr bwMode="auto">
          <a:xfrm>
            <a:off x="816049" y="2451645"/>
            <a:ext cx="1600200" cy="27432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 name="Rectangle 4"/>
          <p:cNvSpPr>
            <a:spLocks noChangeArrowheads="1"/>
          </p:cNvSpPr>
          <p:nvPr/>
        </p:nvSpPr>
        <p:spPr bwMode="auto">
          <a:xfrm>
            <a:off x="892249" y="2449877"/>
            <a:ext cx="1447800" cy="27432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1" name="Line 46"/>
          <p:cNvSpPr>
            <a:spLocks noChangeShapeType="1"/>
          </p:cNvSpPr>
          <p:nvPr/>
        </p:nvSpPr>
        <p:spPr bwMode="auto">
          <a:xfrm>
            <a:off x="1561214" y="4880081"/>
            <a:ext cx="0" cy="1162050"/>
          </a:xfrm>
          <a:prstGeom prst="line">
            <a:avLst/>
          </a:prstGeom>
          <a:ln>
            <a:headEnd/>
            <a:tailEnd type="triangle" w="med" len="med"/>
          </a:ln>
          <a:extLst/>
        </p:spPr>
        <p:style>
          <a:lnRef idx="3">
            <a:schemeClr val="accent6"/>
          </a:lnRef>
          <a:fillRef idx="0">
            <a:schemeClr val="accent6"/>
          </a:fillRef>
          <a:effectRef idx="2">
            <a:schemeClr val="accent6"/>
          </a:effectRef>
          <a:fontRef idx="minor">
            <a:schemeClr val="tx1"/>
          </a:fontRef>
        </p:style>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2" name="TextBox 11"/>
          <p:cNvSpPr txBox="1"/>
          <p:nvPr/>
        </p:nvSpPr>
        <p:spPr>
          <a:xfrm>
            <a:off x="1713973" y="5461582"/>
            <a:ext cx="1404552" cy="369332"/>
          </a:xfrm>
          <a:prstGeom prst="rect">
            <a:avLst/>
          </a:prstGeom>
          <a:noFill/>
        </p:spPr>
        <p:txBody>
          <a:bodyPr wrap="none" rtlCol="0">
            <a:spAutoFit/>
          </a:bodyPr>
          <a:lstStyle/>
          <a:p>
            <a:r>
              <a:rPr lang="en-US" dirty="0" err="1" smtClean="0"/>
              <a:t>dequeue</a:t>
            </a:r>
            <a:r>
              <a:rPr lang="en-US" dirty="0" smtClean="0"/>
              <a:t>()</a:t>
            </a:r>
            <a:endParaRPr lang="en-US" dirty="0"/>
          </a:p>
        </p:txBody>
      </p:sp>
      <p:sp>
        <p:nvSpPr>
          <p:cNvPr id="13" name="Rectangle 12"/>
          <p:cNvSpPr>
            <a:spLocks noChangeArrowheads="1"/>
          </p:cNvSpPr>
          <p:nvPr/>
        </p:nvSpPr>
        <p:spPr bwMode="auto">
          <a:xfrm>
            <a:off x="5067870" y="3911576"/>
            <a:ext cx="1600200" cy="27432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4" name="Rectangle 13"/>
          <p:cNvSpPr>
            <a:spLocks noChangeArrowheads="1"/>
          </p:cNvSpPr>
          <p:nvPr/>
        </p:nvSpPr>
        <p:spPr bwMode="auto">
          <a:xfrm>
            <a:off x="5144070" y="3911576"/>
            <a:ext cx="1447800" cy="27432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5144070" y="642617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rgbClr val="000000"/>
                </a:solidFill>
              </a:rPr>
              <a:t>1</a:t>
            </a:r>
          </a:p>
        </p:txBody>
      </p:sp>
      <p:sp>
        <p:nvSpPr>
          <p:cNvPr id="16" name="Rectangle 15"/>
          <p:cNvSpPr>
            <a:spLocks noChangeArrowheads="1"/>
          </p:cNvSpPr>
          <p:nvPr/>
        </p:nvSpPr>
        <p:spPr bwMode="auto">
          <a:xfrm>
            <a:off x="5144070" y="6207662"/>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2</a:t>
            </a:r>
          </a:p>
        </p:txBody>
      </p:sp>
      <p:sp>
        <p:nvSpPr>
          <p:cNvPr id="17" name="Rectangle 16"/>
          <p:cNvSpPr>
            <a:spLocks noChangeArrowheads="1"/>
          </p:cNvSpPr>
          <p:nvPr/>
        </p:nvSpPr>
        <p:spPr bwMode="auto">
          <a:xfrm>
            <a:off x="5144070" y="5979062"/>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3</a:t>
            </a:r>
          </a:p>
        </p:txBody>
      </p:sp>
      <p:sp>
        <p:nvSpPr>
          <p:cNvPr id="18" name="Rectangle 17"/>
          <p:cNvSpPr>
            <a:spLocks noChangeArrowheads="1"/>
          </p:cNvSpPr>
          <p:nvPr/>
        </p:nvSpPr>
        <p:spPr bwMode="auto">
          <a:xfrm>
            <a:off x="5144070" y="5750462"/>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4</a:t>
            </a:r>
          </a:p>
        </p:txBody>
      </p:sp>
      <p:sp>
        <p:nvSpPr>
          <p:cNvPr id="19" name="Rectangle 18"/>
          <p:cNvSpPr>
            <a:spLocks noChangeArrowheads="1"/>
          </p:cNvSpPr>
          <p:nvPr/>
        </p:nvSpPr>
        <p:spPr bwMode="auto">
          <a:xfrm>
            <a:off x="5144070" y="5521862"/>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5</a:t>
            </a:r>
          </a:p>
        </p:txBody>
      </p:sp>
      <p:sp>
        <p:nvSpPr>
          <p:cNvPr id="20" name="Rectangle 19"/>
          <p:cNvSpPr>
            <a:spLocks noChangeArrowheads="1"/>
          </p:cNvSpPr>
          <p:nvPr/>
        </p:nvSpPr>
        <p:spPr bwMode="auto">
          <a:xfrm>
            <a:off x="5144070" y="5293262"/>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6</a:t>
            </a:r>
          </a:p>
        </p:txBody>
      </p:sp>
      <p:sp>
        <p:nvSpPr>
          <p:cNvPr id="21" name="Line 46"/>
          <p:cNvSpPr>
            <a:spLocks noChangeShapeType="1"/>
          </p:cNvSpPr>
          <p:nvPr/>
        </p:nvSpPr>
        <p:spPr bwMode="auto">
          <a:xfrm>
            <a:off x="5874806" y="2725471"/>
            <a:ext cx="0" cy="1162050"/>
          </a:xfrm>
          <a:prstGeom prst="line">
            <a:avLst/>
          </a:prstGeom>
          <a:ln>
            <a:headEnd/>
            <a:tailEnd type="triangle" w="med" len="med"/>
          </a:ln>
          <a:extLst/>
        </p:spPr>
        <p:style>
          <a:lnRef idx="3">
            <a:schemeClr val="accent6"/>
          </a:lnRef>
          <a:fillRef idx="0">
            <a:schemeClr val="accent6"/>
          </a:fillRef>
          <a:effectRef idx="2">
            <a:schemeClr val="accent6"/>
          </a:effectRef>
          <a:fontRef idx="minor">
            <a:schemeClr val="tx1"/>
          </a:fontRef>
        </p:style>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TextBox 21"/>
          <p:cNvSpPr txBox="1"/>
          <p:nvPr/>
        </p:nvSpPr>
        <p:spPr>
          <a:xfrm>
            <a:off x="5181347" y="2256539"/>
            <a:ext cx="1386918" cy="369332"/>
          </a:xfrm>
          <a:prstGeom prst="rect">
            <a:avLst/>
          </a:prstGeom>
          <a:noFill/>
        </p:spPr>
        <p:txBody>
          <a:bodyPr wrap="none" rtlCol="0">
            <a:spAutoFit/>
          </a:bodyPr>
          <a:lstStyle/>
          <a:p>
            <a:r>
              <a:rPr lang="en-US" dirty="0" err="1" smtClean="0"/>
              <a:t>enqueue</a:t>
            </a:r>
            <a:r>
              <a:rPr lang="en-US" dirty="0" smtClean="0"/>
              <a:t>()</a:t>
            </a:r>
            <a:endParaRPr lang="en-US" dirty="0"/>
          </a:p>
        </p:txBody>
      </p:sp>
      <p:sp>
        <p:nvSpPr>
          <p:cNvPr id="23" name="Rectangle 22"/>
          <p:cNvSpPr>
            <a:spLocks noChangeArrowheads="1"/>
          </p:cNvSpPr>
          <p:nvPr/>
        </p:nvSpPr>
        <p:spPr bwMode="auto">
          <a:xfrm>
            <a:off x="5144070" y="5065462"/>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rgbClr val="000000"/>
                </a:solidFill>
              </a:rPr>
              <a:t>7</a:t>
            </a:r>
          </a:p>
        </p:txBody>
      </p:sp>
      <p:sp>
        <p:nvSpPr>
          <p:cNvPr id="24" name="Rectangle 23"/>
          <p:cNvSpPr>
            <a:spLocks noChangeArrowheads="1"/>
          </p:cNvSpPr>
          <p:nvPr/>
        </p:nvSpPr>
        <p:spPr bwMode="auto">
          <a:xfrm>
            <a:off x="5144070" y="4836862"/>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8</a:t>
            </a:r>
            <a:endParaRPr lang="en-US" sz="1600" dirty="0">
              <a:solidFill>
                <a:srgbClr val="000000"/>
              </a:solidFill>
            </a:endParaRPr>
          </a:p>
        </p:txBody>
      </p:sp>
      <p:sp>
        <p:nvSpPr>
          <p:cNvPr id="25" name="Rectangle 24"/>
          <p:cNvSpPr>
            <a:spLocks noChangeArrowheads="1"/>
          </p:cNvSpPr>
          <p:nvPr/>
        </p:nvSpPr>
        <p:spPr bwMode="auto">
          <a:xfrm>
            <a:off x="5144070" y="4605302"/>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rgbClr val="000000"/>
                </a:solidFill>
              </a:rPr>
              <a:t>9</a:t>
            </a:r>
          </a:p>
        </p:txBody>
      </p:sp>
      <p:sp>
        <p:nvSpPr>
          <p:cNvPr id="26" name="Rectangle 25"/>
          <p:cNvSpPr>
            <a:spLocks noChangeArrowheads="1"/>
          </p:cNvSpPr>
          <p:nvPr/>
        </p:nvSpPr>
        <p:spPr bwMode="auto">
          <a:xfrm>
            <a:off x="5144070" y="4371819"/>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10</a:t>
            </a:r>
            <a:endParaRPr lang="en-US" sz="1600" dirty="0">
              <a:solidFill>
                <a:srgbClr val="000000"/>
              </a:solidFill>
            </a:endParaRPr>
          </a:p>
        </p:txBody>
      </p:sp>
      <p:sp>
        <p:nvSpPr>
          <p:cNvPr id="27" name="Rectangle 26"/>
          <p:cNvSpPr>
            <a:spLocks noChangeArrowheads="1"/>
          </p:cNvSpPr>
          <p:nvPr/>
        </p:nvSpPr>
        <p:spPr bwMode="auto">
          <a:xfrm>
            <a:off x="5144070" y="4143219"/>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11</a:t>
            </a:r>
            <a:endParaRPr lang="en-US" sz="1600" dirty="0">
              <a:solidFill>
                <a:srgbClr val="000000"/>
              </a:solidFill>
            </a:endParaRPr>
          </a:p>
        </p:txBody>
      </p:sp>
      <p:sp>
        <p:nvSpPr>
          <p:cNvPr id="28" name="Rectangle 27"/>
          <p:cNvSpPr>
            <a:spLocks noChangeArrowheads="1"/>
          </p:cNvSpPr>
          <p:nvPr/>
        </p:nvSpPr>
        <p:spPr bwMode="auto">
          <a:xfrm>
            <a:off x="5144070" y="3922462"/>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12</a:t>
            </a:r>
            <a:endParaRPr lang="en-US" sz="1600" dirty="0">
              <a:solidFill>
                <a:srgbClr val="000000"/>
              </a:solidFill>
            </a:endParaRPr>
          </a:p>
        </p:txBody>
      </p:sp>
      <p:sp>
        <p:nvSpPr>
          <p:cNvPr id="29" name="TextBox 28"/>
          <p:cNvSpPr txBox="1"/>
          <p:nvPr/>
        </p:nvSpPr>
        <p:spPr>
          <a:xfrm>
            <a:off x="6389662" y="3324439"/>
            <a:ext cx="1710725" cy="646331"/>
          </a:xfrm>
          <a:prstGeom prst="rect">
            <a:avLst/>
          </a:prstGeom>
          <a:noFill/>
        </p:spPr>
        <p:txBody>
          <a:bodyPr wrap="none" rtlCol="0">
            <a:spAutoFit/>
          </a:bodyPr>
          <a:lstStyle/>
          <a:p>
            <a:r>
              <a:rPr lang="en-US" dirty="0" smtClean="0"/>
              <a:t>Queue is full!</a:t>
            </a:r>
          </a:p>
          <a:p>
            <a:r>
              <a:rPr lang="en-US" b="1" dirty="0" err="1" smtClean="0">
                <a:solidFill>
                  <a:srgbClr val="FF0000"/>
                </a:solidFill>
              </a:rPr>
              <a:t>isFull</a:t>
            </a:r>
            <a:r>
              <a:rPr lang="en-US" b="1" dirty="0" smtClean="0">
                <a:solidFill>
                  <a:srgbClr val="FF0000"/>
                </a:solidFill>
              </a:rPr>
              <a:t>() == true</a:t>
            </a:r>
            <a:endParaRPr lang="en-US" b="1" dirty="0">
              <a:solidFill>
                <a:srgbClr val="FF0000"/>
              </a:solidFill>
            </a:endParaRPr>
          </a:p>
        </p:txBody>
      </p:sp>
      <p:sp>
        <p:nvSpPr>
          <p:cNvPr id="30" name="TextBox 29"/>
          <p:cNvSpPr txBox="1"/>
          <p:nvPr/>
        </p:nvSpPr>
        <p:spPr>
          <a:xfrm>
            <a:off x="2416249" y="3139773"/>
            <a:ext cx="2026517" cy="646331"/>
          </a:xfrm>
          <a:prstGeom prst="rect">
            <a:avLst/>
          </a:prstGeom>
          <a:noFill/>
        </p:spPr>
        <p:txBody>
          <a:bodyPr wrap="none" rtlCol="0">
            <a:spAutoFit/>
          </a:bodyPr>
          <a:lstStyle/>
          <a:p>
            <a:r>
              <a:rPr lang="en-US" dirty="0" smtClean="0"/>
              <a:t>Queue is empty!</a:t>
            </a:r>
          </a:p>
          <a:p>
            <a:r>
              <a:rPr lang="en-US" b="1" dirty="0" err="1" smtClean="0">
                <a:solidFill>
                  <a:srgbClr val="FF0000"/>
                </a:solidFill>
              </a:rPr>
              <a:t>isEmpty</a:t>
            </a:r>
            <a:r>
              <a:rPr lang="en-US" b="1" dirty="0" smtClean="0">
                <a:solidFill>
                  <a:srgbClr val="FF0000"/>
                </a:solidFill>
              </a:rPr>
              <a:t>()==true</a:t>
            </a:r>
            <a:endParaRPr lang="en-US" b="1" dirty="0">
              <a:solidFill>
                <a:srgbClr val="FF0000"/>
              </a:solidFill>
            </a:endParaRPr>
          </a:p>
        </p:txBody>
      </p:sp>
      <p:sp>
        <p:nvSpPr>
          <p:cNvPr id="31" name="TextBox 30"/>
          <p:cNvSpPr txBox="1"/>
          <p:nvPr/>
        </p:nvSpPr>
        <p:spPr>
          <a:xfrm>
            <a:off x="2475888" y="4810430"/>
            <a:ext cx="676788" cy="369332"/>
          </a:xfrm>
          <a:prstGeom prst="rect">
            <a:avLst/>
          </a:prstGeom>
          <a:noFill/>
        </p:spPr>
        <p:txBody>
          <a:bodyPr wrap="none" rtlCol="0">
            <a:spAutoFit/>
          </a:bodyPr>
          <a:lstStyle/>
          <a:p>
            <a:r>
              <a:rPr lang="en-US" b="1" dirty="0" smtClean="0">
                <a:solidFill>
                  <a:srgbClr val="7030A0"/>
                </a:solidFill>
              </a:rPr>
              <a:t>front</a:t>
            </a:r>
            <a:endParaRPr lang="en-US" b="1" dirty="0">
              <a:solidFill>
                <a:srgbClr val="7030A0"/>
              </a:solidFill>
            </a:endParaRPr>
          </a:p>
        </p:txBody>
      </p:sp>
      <p:sp>
        <p:nvSpPr>
          <p:cNvPr id="32" name="TextBox 31"/>
          <p:cNvSpPr txBox="1"/>
          <p:nvPr/>
        </p:nvSpPr>
        <p:spPr>
          <a:xfrm>
            <a:off x="6762239" y="6241510"/>
            <a:ext cx="676788" cy="369332"/>
          </a:xfrm>
          <a:prstGeom prst="rect">
            <a:avLst/>
          </a:prstGeom>
          <a:noFill/>
        </p:spPr>
        <p:txBody>
          <a:bodyPr wrap="none" rtlCol="0">
            <a:spAutoFit/>
          </a:bodyPr>
          <a:lstStyle/>
          <a:p>
            <a:r>
              <a:rPr lang="en-US" b="1" dirty="0" smtClean="0">
                <a:solidFill>
                  <a:srgbClr val="7030A0"/>
                </a:solidFill>
              </a:rPr>
              <a:t>front</a:t>
            </a:r>
            <a:endParaRPr lang="en-US" b="1" dirty="0">
              <a:solidFill>
                <a:srgbClr val="7030A0"/>
              </a:solidFill>
            </a:endParaRPr>
          </a:p>
        </p:txBody>
      </p:sp>
      <p:sp>
        <p:nvSpPr>
          <p:cNvPr id="33" name="TextBox 32"/>
          <p:cNvSpPr txBox="1"/>
          <p:nvPr/>
        </p:nvSpPr>
        <p:spPr>
          <a:xfrm>
            <a:off x="2475888" y="2375272"/>
            <a:ext cx="631904" cy="369332"/>
          </a:xfrm>
          <a:prstGeom prst="rect">
            <a:avLst/>
          </a:prstGeom>
          <a:noFill/>
        </p:spPr>
        <p:txBody>
          <a:bodyPr wrap="none" rtlCol="0">
            <a:spAutoFit/>
          </a:bodyPr>
          <a:lstStyle/>
          <a:p>
            <a:r>
              <a:rPr lang="en-US" b="1" dirty="0" smtClean="0">
                <a:solidFill>
                  <a:srgbClr val="7030A0"/>
                </a:solidFill>
              </a:rPr>
              <a:t>rear</a:t>
            </a:r>
            <a:endParaRPr lang="en-US" b="1" dirty="0">
              <a:solidFill>
                <a:srgbClr val="7030A0"/>
              </a:solidFill>
            </a:endParaRPr>
          </a:p>
        </p:txBody>
      </p:sp>
      <p:sp>
        <p:nvSpPr>
          <p:cNvPr id="34" name="TextBox 33"/>
          <p:cNvSpPr txBox="1"/>
          <p:nvPr/>
        </p:nvSpPr>
        <p:spPr>
          <a:xfrm>
            <a:off x="6774465" y="3911576"/>
            <a:ext cx="631904" cy="369332"/>
          </a:xfrm>
          <a:prstGeom prst="rect">
            <a:avLst/>
          </a:prstGeom>
          <a:noFill/>
        </p:spPr>
        <p:txBody>
          <a:bodyPr wrap="none" rtlCol="0">
            <a:spAutoFit/>
          </a:bodyPr>
          <a:lstStyle/>
          <a:p>
            <a:r>
              <a:rPr lang="en-US" b="1" dirty="0" smtClean="0">
                <a:solidFill>
                  <a:srgbClr val="7030A0"/>
                </a:solidFill>
              </a:rPr>
              <a:t>rear</a:t>
            </a:r>
            <a:endParaRPr lang="en-US" b="1" dirty="0">
              <a:solidFill>
                <a:srgbClr val="7030A0"/>
              </a:solidFill>
            </a:endParaRPr>
          </a:p>
        </p:txBody>
      </p:sp>
    </p:spTree>
    <p:extLst>
      <p:ext uri="{BB962C8B-B14F-4D97-AF65-F5344CB8AC3E}">
        <p14:creationId xmlns:p14="http://schemas.microsoft.com/office/powerpoint/2010/main" val="20500390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latin typeface="Arial" charset="0"/>
                <a:ea typeface="Arial" charset="0"/>
                <a:cs typeface="Arial" charset="0"/>
              </a:rPr>
              <a:t>Recap: Class </a:t>
            </a:r>
            <a:r>
              <a:rPr lang="en-US" dirty="0" err="1" smtClean="0">
                <a:latin typeface="Arial" charset="0"/>
                <a:ea typeface="Arial" charset="0"/>
                <a:cs typeface="Arial" charset="0"/>
              </a:rPr>
              <a:t>LinkedList</a:t>
            </a:r>
            <a:r>
              <a:rPr lang="en-US" dirty="0" smtClean="0">
                <a:latin typeface="Arial" charset="0"/>
                <a:ea typeface="Arial" charset="0"/>
                <a:cs typeface="Arial" charset="0"/>
              </a:rPr>
              <a:t>&lt;E&gt;</a:t>
            </a:r>
            <a:endParaRPr lang="en-US" dirty="0">
              <a:latin typeface="Arial" charset="0"/>
              <a:ea typeface="Arial" charset="0"/>
              <a:cs typeface="Arial" charset="0"/>
            </a:endParaRPr>
          </a:p>
        </p:txBody>
      </p:sp>
      <p:sp>
        <p:nvSpPr>
          <p:cNvPr id="3" name="Content Placeholder 2"/>
          <p:cNvSpPr>
            <a:spLocks noGrp="1"/>
          </p:cNvSpPr>
          <p:nvPr>
            <p:ph idx="1"/>
          </p:nvPr>
        </p:nvSpPr>
        <p:spPr>
          <a:xfrm>
            <a:off x="914400" y="1223493"/>
            <a:ext cx="8229600" cy="5634507"/>
          </a:xfrm>
        </p:spPr>
        <p:txBody>
          <a:bodyPr>
            <a:normAutofit/>
          </a:bodyPr>
          <a:lstStyle/>
          <a:p>
            <a:r>
              <a:rPr lang="en-US" sz="2000" dirty="0" err="1" smtClean="0"/>
              <a:t>java.util.LinkedList</a:t>
            </a:r>
            <a:r>
              <a:rPr lang="en-US" sz="2000" dirty="0" smtClean="0"/>
              <a:t>&lt;E&gt;</a:t>
            </a:r>
          </a:p>
          <a:p>
            <a:r>
              <a:rPr lang="en-US" sz="2000" dirty="0" smtClean="0"/>
              <a:t>E: type of elements held in this collection</a:t>
            </a:r>
          </a:p>
          <a:p>
            <a:r>
              <a:rPr lang="en-US" sz="2000" dirty="0"/>
              <a:t>I</a:t>
            </a:r>
            <a:r>
              <a:rPr lang="en-US" sz="2000" dirty="0" smtClean="0"/>
              <a:t>mplemented interfaces</a:t>
            </a:r>
          </a:p>
          <a:p>
            <a:pPr lvl="1"/>
            <a:r>
              <a:rPr lang="en-US" sz="2000" dirty="0" smtClean="0"/>
              <a:t>Serializable, </a:t>
            </a:r>
            <a:r>
              <a:rPr lang="en-US" sz="2000" dirty="0" err="1" smtClean="0"/>
              <a:t>Cloneable</a:t>
            </a:r>
            <a:r>
              <a:rPr lang="en-US" sz="2000" dirty="0" smtClean="0"/>
              <a:t>, </a:t>
            </a:r>
            <a:r>
              <a:rPr lang="en-US" sz="2000" dirty="0" err="1" smtClean="0"/>
              <a:t>Iterable</a:t>
            </a:r>
            <a:r>
              <a:rPr lang="en-US" sz="2000" dirty="0" smtClean="0"/>
              <a:t>&lt;E&gt;, Collection&lt;E&gt;, </a:t>
            </a:r>
            <a:r>
              <a:rPr lang="en-US" sz="2000" dirty="0" err="1" smtClean="0"/>
              <a:t>Deque</a:t>
            </a:r>
            <a:r>
              <a:rPr lang="en-US" sz="2000" dirty="0" smtClean="0"/>
              <a:t>&lt;E&gt;, List&lt;E&gt;,Queue&lt;E&gt;</a:t>
            </a:r>
          </a:p>
          <a:p>
            <a:pPr lvl="1"/>
            <a:endParaRPr lang="en-US" sz="2000" dirty="0" smtClean="0"/>
          </a:p>
          <a:p>
            <a:r>
              <a:rPr lang="en-US" dirty="0" smtClean="0"/>
              <a:t>Example: </a:t>
            </a:r>
          </a:p>
          <a:p>
            <a:pPr lvl="1"/>
            <a:r>
              <a:rPr lang="en-US" sz="2000" dirty="0" err="1" smtClean="0"/>
              <a:t>LinkedList</a:t>
            </a:r>
            <a:r>
              <a:rPr lang="en-US" sz="2000" dirty="0" smtClean="0"/>
              <a:t>&lt;String&gt; </a:t>
            </a:r>
            <a:r>
              <a:rPr lang="en-US" sz="2000" dirty="0" err="1" smtClean="0"/>
              <a:t>strList</a:t>
            </a:r>
            <a:r>
              <a:rPr lang="en-US" sz="2000" dirty="0" smtClean="0"/>
              <a:t> = new </a:t>
            </a:r>
            <a:r>
              <a:rPr lang="en-US" sz="2000" dirty="0" err="1" smtClean="0"/>
              <a:t>LinkedList</a:t>
            </a:r>
            <a:r>
              <a:rPr lang="en-US" sz="2000" dirty="0" smtClean="0"/>
              <a:t>&lt;String&gt;();</a:t>
            </a:r>
          </a:p>
          <a:p>
            <a:pPr lvl="1"/>
            <a:r>
              <a:rPr lang="en-US" sz="2000" dirty="0" err="1" smtClean="0"/>
              <a:t>LinkedList</a:t>
            </a:r>
            <a:r>
              <a:rPr lang="en-US" sz="2000" dirty="0" smtClean="0"/>
              <a:t>&lt;Integer&gt; </a:t>
            </a:r>
            <a:r>
              <a:rPr lang="en-US" sz="2000" dirty="0" err="1" smtClean="0"/>
              <a:t>intList</a:t>
            </a:r>
            <a:r>
              <a:rPr lang="en-US" sz="2000" dirty="0" smtClean="0"/>
              <a:t> = new </a:t>
            </a:r>
            <a:r>
              <a:rPr lang="en-US" sz="2000" dirty="0" err="1" smtClean="0"/>
              <a:t>LinkedList</a:t>
            </a:r>
            <a:r>
              <a:rPr lang="en-US" sz="2000" dirty="0" smtClean="0"/>
              <a:t>&lt;Integer&gt;();</a:t>
            </a:r>
          </a:p>
          <a:p>
            <a:pPr lvl="1"/>
            <a:r>
              <a:rPr lang="en-US" sz="2000" dirty="0" err="1" smtClean="0"/>
              <a:t>LinkedList</a:t>
            </a:r>
            <a:r>
              <a:rPr lang="en-US" sz="2000" dirty="0" smtClean="0"/>
              <a:t>&lt;Scientist&gt; </a:t>
            </a:r>
            <a:r>
              <a:rPr lang="en-US" sz="2000" dirty="0" err="1" smtClean="0"/>
              <a:t>sciList</a:t>
            </a:r>
            <a:r>
              <a:rPr lang="en-US" sz="2000" dirty="0" smtClean="0"/>
              <a:t> = new </a:t>
            </a:r>
            <a:r>
              <a:rPr lang="en-US" sz="2000" dirty="0" err="1" smtClean="0"/>
              <a:t>LinkedList</a:t>
            </a:r>
            <a:r>
              <a:rPr lang="en-US" sz="2000" dirty="0" smtClean="0"/>
              <a:t>&lt;Scientist&gt;(); </a:t>
            </a:r>
          </a:p>
        </p:txBody>
      </p:sp>
    </p:spTree>
    <p:extLst>
      <p:ext uri="{BB962C8B-B14F-4D97-AF65-F5344CB8AC3E}">
        <p14:creationId xmlns:p14="http://schemas.microsoft.com/office/powerpoint/2010/main" val="5756960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Arial" charset="0"/>
                <a:cs typeface="Arial" charset="0"/>
              </a:rPr>
              <a:t>Stack</a:t>
            </a:r>
            <a:r>
              <a:rPr lang="en-US" dirty="0" smtClean="0"/>
              <a:t> </a:t>
            </a:r>
            <a:r>
              <a:rPr lang="en-US" dirty="0">
                <a:latin typeface="Arial" charset="0"/>
                <a:ea typeface="Arial" charset="0"/>
                <a:cs typeface="Arial" charset="0"/>
              </a:rPr>
              <a:t>vs</a:t>
            </a:r>
            <a:r>
              <a:rPr lang="en-US" dirty="0" smtClean="0"/>
              <a:t> </a:t>
            </a:r>
            <a:r>
              <a:rPr lang="en-US" dirty="0">
                <a:latin typeface="Arial" charset="0"/>
                <a:ea typeface="Arial" charset="0"/>
                <a:cs typeface="Arial" charset="0"/>
              </a:rPr>
              <a:t>queue</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42" y="2224542"/>
            <a:ext cx="3854119" cy="31965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58" y="2224542"/>
            <a:ext cx="4091050" cy="31965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1934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latin typeface="Arial" charset="0"/>
                <a:ea typeface="Arial" charset="0"/>
                <a:cs typeface="Arial" charset="0"/>
              </a:rPr>
              <a:t>Queue F</a:t>
            </a:r>
            <a:r>
              <a:rPr lang="en-US" dirty="0" smtClean="0">
                <a:latin typeface="Arial" charset="0"/>
                <a:ea typeface="Arial" charset="0"/>
                <a:cs typeface="Arial" charset="0"/>
              </a:rPr>
              <a:t>unctions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add(E e)   - exception  : return head and remove</a:t>
            </a:r>
          </a:p>
          <a:p>
            <a:r>
              <a:rPr lang="en-US" dirty="0"/>
              <a:t>offer(E e)   -</a:t>
            </a:r>
            <a:r>
              <a:rPr lang="en-US" dirty="0" err="1" smtClean="0"/>
              <a:t>boolean</a:t>
            </a:r>
            <a:r>
              <a:rPr lang="en-US" dirty="0" smtClean="0"/>
              <a:t>  :return head and remove</a:t>
            </a:r>
          </a:p>
          <a:p>
            <a:r>
              <a:rPr lang="en-US" dirty="0" smtClean="0"/>
              <a:t>element() , </a:t>
            </a:r>
            <a:r>
              <a:rPr lang="en-US" dirty="0"/>
              <a:t>peek</a:t>
            </a:r>
            <a:r>
              <a:rPr lang="en-US" dirty="0" smtClean="0"/>
              <a:t>() : return the head</a:t>
            </a:r>
          </a:p>
          <a:p>
            <a:r>
              <a:rPr lang="en-US" dirty="0" smtClean="0"/>
              <a:t>remove()</a:t>
            </a:r>
          </a:p>
          <a:p>
            <a:r>
              <a:rPr lang="en-US" dirty="0" err="1" smtClean="0"/>
              <a:t>isEmpty</a:t>
            </a:r>
            <a:r>
              <a:rPr lang="en-US" dirty="0" smtClean="0"/>
              <a:t>()</a:t>
            </a:r>
          </a:p>
          <a:p>
            <a:endParaRPr lang="en-US" dirty="0"/>
          </a:p>
        </p:txBody>
      </p:sp>
    </p:spTree>
    <p:extLst>
      <p:ext uri="{BB962C8B-B14F-4D97-AF65-F5344CB8AC3E}">
        <p14:creationId xmlns:p14="http://schemas.microsoft.com/office/powerpoint/2010/main" val="92239132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latin typeface="Arial" charset="0"/>
                <a:ea typeface="Arial" charset="0"/>
                <a:cs typeface="Arial" charset="0"/>
              </a:rPr>
              <a:t>Queue: </a:t>
            </a:r>
            <a:r>
              <a:rPr lang="en-US" dirty="0" err="1" smtClean="0">
                <a:latin typeface="Arial" charset="0"/>
                <a:ea typeface="Arial" charset="0"/>
                <a:cs typeface="Arial" charset="0"/>
              </a:rPr>
              <a:t>isEmpty</a:t>
            </a:r>
            <a:r>
              <a:rPr lang="en-US" dirty="0" smtClean="0">
                <a:latin typeface="Arial" charset="0"/>
                <a:ea typeface="Arial" charset="0"/>
                <a:cs typeface="Arial" charset="0"/>
              </a:rPr>
              <a:t>()</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Autofit/>
          </a:bodyPr>
          <a:lstStyle/>
          <a:p>
            <a:r>
              <a:rPr lang="en-US" sz="1600" dirty="0" err="1" smtClean="0"/>
              <a:t>int</a:t>
            </a:r>
            <a:r>
              <a:rPr lang="en-US" sz="1600" dirty="0" smtClean="0"/>
              <a:t> </a:t>
            </a:r>
            <a:r>
              <a:rPr lang="en-US" sz="1600" dirty="0" err="1" smtClean="0"/>
              <a:t>manyItems</a:t>
            </a:r>
            <a:r>
              <a:rPr lang="en-US" sz="1600" dirty="0" smtClean="0"/>
              <a:t> =0</a:t>
            </a:r>
          </a:p>
          <a:p>
            <a:endParaRPr lang="en-US" sz="1600" dirty="0"/>
          </a:p>
          <a:p>
            <a:endParaRPr lang="en-US" sz="1600" dirty="0" smtClean="0"/>
          </a:p>
          <a:p>
            <a:endParaRPr lang="en-US" sz="1600" dirty="0"/>
          </a:p>
          <a:p>
            <a:endParaRPr lang="en-US" sz="1600" dirty="0" smtClean="0"/>
          </a:p>
          <a:p>
            <a:r>
              <a:rPr lang="en-US" sz="1600" dirty="0" smtClean="0"/>
              <a:t>Java Code:</a:t>
            </a:r>
          </a:p>
          <a:p>
            <a:pPr marL="114300" indent="0">
              <a:buNone/>
            </a:pPr>
            <a:r>
              <a:rPr lang="en-US" sz="1600" dirty="0" smtClean="0"/>
              <a:t>public </a:t>
            </a:r>
            <a:r>
              <a:rPr lang="en-US" sz="1600" dirty="0" err="1" smtClean="0"/>
              <a:t>boolean</a:t>
            </a:r>
            <a:r>
              <a:rPr lang="en-US" sz="1600" dirty="0" smtClean="0"/>
              <a:t> </a:t>
            </a:r>
            <a:r>
              <a:rPr lang="en-US" sz="1600" dirty="0" err="1" smtClean="0"/>
              <a:t>isEmpty</a:t>
            </a:r>
            <a:r>
              <a:rPr lang="en-US" sz="1600" dirty="0" smtClean="0"/>
              <a:t>(){</a:t>
            </a:r>
          </a:p>
          <a:p>
            <a:pPr marL="114300" indent="0">
              <a:buNone/>
            </a:pPr>
            <a:r>
              <a:rPr lang="en-US" sz="1600" dirty="0"/>
              <a:t>	</a:t>
            </a:r>
            <a:r>
              <a:rPr lang="en-US" sz="1600" dirty="0" smtClean="0"/>
              <a:t>if (</a:t>
            </a:r>
            <a:r>
              <a:rPr lang="en-US" sz="1600" dirty="0" err="1" smtClean="0"/>
              <a:t>manyItems</a:t>
            </a:r>
            <a:r>
              <a:rPr lang="en-US" sz="1600" dirty="0" smtClean="0"/>
              <a:t>==0) return true;</a:t>
            </a:r>
          </a:p>
          <a:p>
            <a:pPr marL="114300" indent="0">
              <a:buNone/>
            </a:pPr>
            <a:r>
              <a:rPr lang="en-US" sz="1600" dirty="0"/>
              <a:t>	</a:t>
            </a:r>
            <a:r>
              <a:rPr lang="en-US" sz="1600" dirty="0" smtClean="0"/>
              <a:t>else return false;</a:t>
            </a:r>
          </a:p>
          <a:p>
            <a:pPr marL="114300" indent="0">
              <a:buNone/>
            </a:pPr>
            <a:r>
              <a:rPr lang="en-US" sz="1600" dirty="0"/>
              <a:t>}</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2828" b="35346"/>
          <a:stretch/>
        </p:blipFill>
        <p:spPr bwMode="auto">
          <a:xfrm>
            <a:off x="1545772" y="2283872"/>
            <a:ext cx="1295394" cy="11050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86291" b="32161"/>
          <a:stretch/>
        </p:blipFill>
        <p:spPr bwMode="auto">
          <a:xfrm>
            <a:off x="511624" y="2256657"/>
            <a:ext cx="1034148" cy="11594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 name="TextBox 4"/>
          <p:cNvSpPr txBox="1"/>
          <p:nvPr/>
        </p:nvSpPr>
        <p:spPr>
          <a:xfrm>
            <a:off x="1360715" y="3429655"/>
            <a:ext cx="957942" cy="369332"/>
          </a:xfrm>
          <a:prstGeom prst="rect">
            <a:avLst/>
          </a:prstGeom>
          <a:noFill/>
        </p:spPr>
        <p:txBody>
          <a:bodyPr wrap="square" rtlCol="0">
            <a:spAutoFit/>
          </a:bodyPr>
          <a:lstStyle/>
          <a:p>
            <a:r>
              <a:rPr lang="en-US" b="1" dirty="0" smtClean="0"/>
              <a:t>null</a:t>
            </a:r>
            <a:endParaRPr lang="en-US" b="1" dirty="0"/>
          </a:p>
        </p:txBody>
      </p:sp>
    </p:spTree>
    <p:extLst>
      <p:ext uri="{BB962C8B-B14F-4D97-AF65-F5344CB8AC3E}">
        <p14:creationId xmlns:p14="http://schemas.microsoft.com/office/powerpoint/2010/main" val="209400161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latin typeface="Arial" charset="0"/>
                <a:ea typeface="Arial" charset="0"/>
                <a:cs typeface="Arial" charset="0"/>
              </a:rPr>
              <a:t>Queue: </a:t>
            </a:r>
            <a:r>
              <a:rPr lang="en-US" sz="5100" dirty="0">
                <a:latin typeface="Arial" charset="0"/>
                <a:ea typeface="Arial" charset="0"/>
                <a:cs typeface="Arial" charset="0"/>
              </a:rPr>
              <a:t>ADD</a:t>
            </a:r>
            <a:r>
              <a:rPr lang="en-US" dirty="0">
                <a:latin typeface="Arial" charset="0"/>
                <a:ea typeface="Arial" charset="0"/>
                <a:cs typeface="Arial" charset="0"/>
              </a:rPr>
              <a:t> and remove</a:t>
            </a:r>
          </a:p>
        </p:txBody>
      </p:sp>
      <p:sp>
        <p:nvSpPr>
          <p:cNvPr id="3" name="Content Placeholder 2"/>
          <p:cNvSpPr>
            <a:spLocks noGrp="1"/>
          </p:cNvSpPr>
          <p:nvPr>
            <p:ph idx="1"/>
          </p:nvPr>
        </p:nvSpPr>
        <p:spPr/>
        <p:txBody>
          <a:bodyPr/>
          <a:lstStyle/>
          <a:p>
            <a:r>
              <a:rPr lang="en-US" dirty="0" smtClean="0"/>
              <a:t>Always add the to rear of a queue.</a:t>
            </a:r>
          </a:p>
          <a:p>
            <a:r>
              <a:rPr lang="en-US" dirty="0" smtClean="0"/>
              <a:t>Always remove from the front of a queue.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766" y="2694088"/>
            <a:ext cx="7543799" cy="17091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5203425" y="4702628"/>
            <a:ext cx="3634328" cy="923330"/>
          </a:xfrm>
          <a:prstGeom prst="rect">
            <a:avLst/>
          </a:prstGeom>
          <a:noFill/>
        </p:spPr>
        <p:txBody>
          <a:bodyPr wrap="none" rtlCol="0">
            <a:spAutoFit/>
          </a:bodyPr>
          <a:lstStyle/>
          <a:p>
            <a:r>
              <a:rPr lang="en-US" dirty="0" smtClean="0"/>
              <a:t>add if the queue is not empty: </a:t>
            </a:r>
          </a:p>
          <a:p>
            <a:r>
              <a:rPr lang="en-US" dirty="0"/>
              <a:t>	</a:t>
            </a:r>
            <a:r>
              <a:rPr lang="en-US" dirty="0" err="1" smtClean="0"/>
              <a:t>rear.addNodeAfter</a:t>
            </a:r>
            <a:r>
              <a:rPr lang="en-US" dirty="0" smtClean="0"/>
              <a:t>(data)</a:t>
            </a:r>
            <a:endParaRPr lang="en-US" dirty="0"/>
          </a:p>
          <a:p>
            <a:r>
              <a:rPr lang="en-US" dirty="0" smtClean="0"/>
              <a:t>       rear=</a:t>
            </a:r>
            <a:r>
              <a:rPr lang="en-US" dirty="0" err="1" smtClean="0"/>
              <a:t>rear.getLink</a:t>
            </a:r>
            <a:r>
              <a:rPr lang="en-US" dirty="0" smtClean="0"/>
              <a:t>() </a:t>
            </a:r>
            <a:endParaRPr lang="en-US" dirty="0"/>
          </a:p>
        </p:txBody>
      </p:sp>
      <p:sp>
        <p:nvSpPr>
          <p:cNvPr id="6" name="TextBox 5"/>
          <p:cNvSpPr txBox="1"/>
          <p:nvPr/>
        </p:nvSpPr>
        <p:spPr>
          <a:xfrm>
            <a:off x="783766" y="4841127"/>
            <a:ext cx="3661580" cy="646331"/>
          </a:xfrm>
          <a:prstGeom prst="rect">
            <a:avLst/>
          </a:prstGeom>
          <a:noFill/>
        </p:spPr>
        <p:txBody>
          <a:bodyPr wrap="none" rtlCol="0">
            <a:spAutoFit/>
          </a:bodyPr>
          <a:lstStyle/>
          <a:p>
            <a:r>
              <a:rPr lang="en-US" dirty="0" smtClean="0"/>
              <a:t>remove if queue is not empty: </a:t>
            </a:r>
          </a:p>
          <a:p>
            <a:r>
              <a:rPr lang="en-US" dirty="0"/>
              <a:t>	</a:t>
            </a:r>
            <a:r>
              <a:rPr lang="en-US" dirty="0" smtClean="0"/>
              <a:t>front=</a:t>
            </a:r>
            <a:r>
              <a:rPr lang="en-US" dirty="0" err="1" smtClean="0"/>
              <a:t>front.getLink</a:t>
            </a:r>
            <a:r>
              <a:rPr lang="en-US" dirty="0" smtClean="0"/>
              <a:t>()</a:t>
            </a:r>
            <a:endParaRPr lang="en-US" dirty="0"/>
          </a:p>
        </p:txBody>
      </p:sp>
    </p:spTree>
    <p:extLst>
      <p:ext uri="{BB962C8B-B14F-4D97-AF65-F5344CB8AC3E}">
        <p14:creationId xmlns:p14="http://schemas.microsoft.com/office/powerpoint/2010/main" val="9231362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latin typeface="Arial" charset="0"/>
                <a:ea typeface="Arial" charset="0"/>
                <a:cs typeface="Arial" charset="0"/>
              </a:rPr>
              <a:t>Queue </a:t>
            </a:r>
            <a:r>
              <a:rPr lang="en-US" dirty="0" smtClean="0">
                <a:latin typeface="Arial" charset="0"/>
                <a:ea typeface="Arial" charset="0"/>
                <a:cs typeface="Arial" charset="0"/>
              </a:rPr>
              <a:t>Exercises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How to determine a string is Palindrome?</a:t>
            </a:r>
          </a:p>
          <a:p>
            <a:r>
              <a:rPr lang="en-US" dirty="0" smtClean="0"/>
              <a:t>What a Palindrome? </a:t>
            </a:r>
          </a:p>
          <a:p>
            <a:pPr lvl="1"/>
            <a:r>
              <a:rPr lang="en-US" dirty="0" smtClean="0"/>
              <a:t>ABCCBA</a:t>
            </a:r>
            <a:endParaRPr lang="en-US" dirty="0"/>
          </a:p>
          <a:p>
            <a:endParaRPr lang="en-US" dirty="0"/>
          </a:p>
          <a:p>
            <a:endParaRPr lang="en-US" dirty="0"/>
          </a:p>
        </p:txBody>
      </p:sp>
      <p:sp>
        <p:nvSpPr>
          <p:cNvPr id="4" name="Rectangle 3"/>
          <p:cNvSpPr>
            <a:spLocks noChangeArrowheads="1"/>
          </p:cNvSpPr>
          <p:nvPr/>
        </p:nvSpPr>
        <p:spPr bwMode="auto">
          <a:xfrm>
            <a:off x="1697791" y="3274106"/>
            <a:ext cx="1600200" cy="28194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 name="Rectangle 4"/>
          <p:cNvSpPr>
            <a:spLocks noChangeArrowheads="1"/>
          </p:cNvSpPr>
          <p:nvPr/>
        </p:nvSpPr>
        <p:spPr bwMode="auto">
          <a:xfrm>
            <a:off x="1773991" y="3274106"/>
            <a:ext cx="1447800" cy="27432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2" name="Rectangle 21"/>
          <p:cNvSpPr>
            <a:spLocks noChangeArrowheads="1"/>
          </p:cNvSpPr>
          <p:nvPr/>
        </p:nvSpPr>
        <p:spPr bwMode="auto">
          <a:xfrm>
            <a:off x="4854649" y="3275874"/>
            <a:ext cx="1600200" cy="2743200"/>
          </a:xfrm>
          <a:prstGeom prst="rect">
            <a:avLst/>
          </a:prstGeom>
          <a:solidFill>
            <a:srgbClr val="FFCC00"/>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Rectangle 22"/>
          <p:cNvSpPr>
            <a:spLocks noChangeArrowheads="1"/>
          </p:cNvSpPr>
          <p:nvPr/>
        </p:nvSpPr>
        <p:spPr bwMode="auto">
          <a:xfrm>
            <a:off x="4930849" y="3274106"/>
            <a:ext cx="1447800" cy="2743200"/>
          </a:xfrm>
          <a:prstGeom prst="rect">
            <a:avLst/>
          </a:prstGeom>
          <a:solidFill>
            <a:schemeClr val="folHlink"/>
          </a:solidFill>
          <a:ln>
            <a:noFill/>
          </a:ln>
          <a:effectLst/>
          <a:extLst>
            <a:ext uri="{91240B29-F687-4f45-9708-019B960494DF}">
              <a14:hiddenLine xmlns:a14="http://schemas.microsoft.com/office/drawing/2010/main" xmlns="" w="38100">
                <a:solidFill>
                  <a:schemeClr val="hlink"/>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4" name="Rectangle 23"/>
          <p:cNvSpPr>
            <a:spLocks noChangeArrowheads="1"/>
          </p:cNvSpPr>
          <p:nvPr/>
        </p:nvSpPr>
        <p:spPr bwMode="auto">
          <a:xfrm>
            <a:off x="4930849" y="576371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A</a:t>
            </a:r>
            <a:endParaRPr lang="en-US" sz="1600" dirty="0">
              <a:solidFill>
                <a:srgbClr val="000000"/>
              </a:solidFill>
            </a:endParaRPr>
          </a:p>
        </p:txBody>
      </p:sp>
      <p:sp>
        <p:nvSpPr>
          <p:cNvPr id="25" name="Rectangle 24"/>
          <p:cNvSpPr>
            <a:spLocks noChangeArrowheads="1"/>
          </p:cNvSpPr>
          <p:nvPr/>
        </p:nvSpPr>
        <p:spPr bwMode="auto">
          <a:xfrm>
            <a:off x="4930849" y="553511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rgbClr val="000000"/>
                </a:solidFill>
              </a:rPr>
              <a:t>B</a:t>
            </a:r>
          </a:p>
        </p:txBody>
      </p:sp>
      <p:sp>
        <p:nvSpPr>
          <p:cNvPr id="26" name="Rectangle 25"/>
          <p:cNvSpPr>
            <a:spLocks noChangeArrowheads="1"/>
          </p:cNvSpPr>
          <p:nvPr/>
        </p:nvSpPr>
        <p:spPr bwMode="auto">
          <a:xfrm>
            <a:off x="4930849" y="5289918"/>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C</a:t>
            </a:r>
            <a:endParaRPr lang="en-US" sz="1600" dirty="0">
              <a:solidFill>
                <a:srgbClr val="000000"/>
              </a:solidFill>
            </a:endParaRPr>
          </a:p>
        </p:txBody>
      </p:sp>
      <p:sp>
        <p:nvSpPr>
          <p:cNvPr id="27" name="Rectangle 26"/>
          <p:cNvSpPr>
            <a:spLocks noChangeArrowheads="1"/>
          </p:cNvSpPr>
          <p:nvPr/>
        </p:nvSpPr>
        <p:spPr bwMode="auto">
          <a:xfrm>
            <a:off x="4930849" y="505560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D</a:t>
            </a:r>
            <a:endParaRPr lang="en-US" sz="1600" dirty="0">
              <a:solidFill>
                <a:srgbClr val="000000"/>
              </a:solidFill>
            </a:endParaRPr>
          </a:p>
        </p:txBody>
      </p:sp>
      <p:sp>
        <p:nvSpPr>
          <p:cNvPr id="28" name="Rectangle 27"/>
          <p:cNvSpPr>
            <a:spLocks noChangeArrowheads="1"/>
          </p:cNvSpPr>
          <p:nvPr/>
        </p:nvSpPr>
        <p:spPr bwMode="auto">
          <a:xfrm>
            <a:off x="4930849" y="482700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rgbClr val="000000"/>
                </a:solidFill>
              </a:rPr>
              <a:t>B</a:t>
            </a:r>
          </a:p>
        </p:txBody>
      </p:sp>
      <p:sp>
        <p:nvSpPr>
          <p:cNvPr id="29" name="Rectangle 28"/>
          <p:cNvSpPr>
            <a:spLocks noChangeArrowheads="1"/>
          </p:cNvSpPr>
          <p:nvPr/>
        </p:nvSpPr>
        <p:spPr bwMode="auto">
          <a:xfrm>
            <a:off x="4930849" y="459840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A</a:t>
            </a:r>
            <a:endParaRPr lang="en-US" sz="1600" dirty="0">
              <a:solidFill>
                <a:srgbClr val="000000"/>
              </a:solidFill>
            </a:endParaRPr>
          </a:p>
        </p:txBody>
      </p:sp>
      <p:sp>
        <p:nvSpPr>
          <p:cNvPr id="30" name="Rectangle 29"/>
          <p:cNvSpPr>
            <a:spLocks noChangeArrowheads="1"/>
          </p:cNvSpPr>
          <p:nvPr/>
        </p:nvSpPr>
        <p:spPr bwMode="auto">
          <a:xfrm>
            <a:off x="1773991" y="576371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A</a:t>
            </a:r>
            <a:endParaRPr lang="en-US" sz="1600" dirty="0">
              <a:solidFill>
                <a:srgbClr val="000000"/>
              </a:solidFill>
            </a:endParaRPr>
          </a:p>
        </p:txBody>
      </p:sp>
      <p:sp>
        <p:nvSpPr>
          <p:cNvPr id="31" name="Rectangle 30"/>
          <p:cNvSpPr>
            <a:spLocks noChangeArrowheads="1"/>
          </p:cNvSpPr>
          <p:nvPr/>
        </p:nvSpPr>
        <p:spPr bwMode="auto">
          <a:xfrm>
            <a:off x="1773991" y="553511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rgbClr val="000000"/>
                </a:solidFill>
              </a:rPr>
              <a:t>B</a:t>
            </a:r>
          </a:p>
        </p:txBody>
      </p:sp>
      <p:sp>
        <p:nvSpPr>
          <p:cNvPr id="32" name="Rectangle 31"/>
          <p:cNvSpPr>
            <a:spLocks noChangeArrowheads="1"/>
          </p:cNvSpPr>
          <p:nvPr/>
        </p:nvSpPr>
        <p:spPr bwMode="auto">
          <a:xfrm>
            <a:off x="1773991" y="5289918"/>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C</a:t>
            </a:r>
            <a:endParaRPr lang="en-US" sz="1600" dirty="0">
              <a:solidFill>
                <a:srgbClr val="000000"/>
              </a:solidFill>
            </a:endParaRPr>
          </a:p>
        </p:txBody>
      </p:sp>
      <p:sp>
        <p:nvSpPr>
          <p:cNvPr id="33" name="Rectangle 32"/>
          <p:cNvSpPr>
            <a:spLocks noChangeArrowheads="1"/>
          </p:cNvSpPr>
          <p:nvPr/>
        </p:nvSpPr>
        <p:spPr bwMode="auto">
          <a:xfrm>
            <a:off x="1773991" y="505560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D</a:t>
            </a:r>
            <a:endParaRPr lang="en-US" sz="1600" dirty="0">
              <a:solidFill>
                <a:srgbClr val="000000"/>
              </a:solidFill>
            </a:endParaRPr>
          </a:p>
        </p:txBody>
      </p:sp>
      <p:sp>
        <p:nvSpPr>
          <p:cNvPr id="34" name="Rectangle 33"/>
          <p:cNvSpPr>
            <a:spLocks noChangeArrowheads="1"/>
          </p:cNvSpPr>
          <p:nvPr/>
        </p:nvSpPr>
        <p:spPr bwMode="auto">
          <a:xfrm>
            <a:off x="1773991" y="482700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rgbClr val="000000"/>
                </a:solidFill>
              </a:rPr>
              <a:t>B</a:t>
            </a:r>
          </a:p>
        </p:txBody>
      </p:sp>
      <p:sp>
        <p:nvSpPr>
          <p:cNvPr id="35" name="Rectangle 34"/>
          <p:cNvSpPr>
            <a:spLocks noChangeArrowheads="1"/>
          </p:cNvSpPr>
          <p:nvPr/>
        </p:nvSpPr>
        <p:spPr bwMode="auto">
          <a:xfrm>
            <a:off x="1773991" y="459840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smtClean="0">
                <a:solidFill>
                  <a:srgbClr val="000000"/>
                </a:solidFill>
              </a:rPr>
              <a:t>A</a:t>
            </a:r>
            <a:endParaRPr lang="en-US" sz="1600" dirty="0">
              <a:solidFill>
                <a:srgbClr val="000000"/>
              </a:solidFill>
            </a:endParaRPr>
          </a:p>
        </p:txBody>
      </p:sp>
      <p:sp>
        <p:nvSpPr>
          <p:cNvPr id="36" name="TextBox 35"/>
          <p:cNvSpPr txBox="1"/>
          <p:nvPr/>
        </p:nvSpPr>
        <p:spPr>
          <a:xfrm>
            <a:off x="1501005" y="6155546"/>
            <a:ext cx="2392001" cy="369332"/>
          </a:xfrm>
          <a:prstGeom prst="rect">
            <a:avLst/>
          </a:prstGeom>
          <a:noFill/>
        </p:spPr>
        <p:txBody>
          <a:bodyPr wrap="none" rtlCol="0">
            <a:spAutoFit/>
          </a:bodyPr>
          <a:lstStyle/>
          <a:p>
            <a:r>
              <a:rPr lang="en-US" dirty="0" smtClean="0"/>
              <a:t>Stack&lt;Character&gt; s</a:t>
            </a:r>
            <a:endParaRPr lang="en-US" dirty="0"/>
          </a:p>
        </p:txBody>
      </p:sp>
      <p:sp>
        <p:nvSpPr>
          <p:cNvPr id="37" name="TextBox 36"/>
          <p:cNvSpPr txBox="1"/>
          <p:nvPr/>
        </p:nvSpPr>
        <p:spPr>
          <a:xfrm>
            <a:off x="4680494" y="6117048"/>
            <a:ext cx="2627642" cy="369332"/>
          </a:xfrm>
          <a:prstGeom prst="rect">
            <a:avLst/>
          </a:prstGeom>
          <a:noFill/>
        </p:spPr>
        <p:txBody>
          <a:bodyPr wrap="none" rtlCol="0">
            <a:spAutoFit/>
          </a:bodyPr>
          <a:lstStyle/>
          <a:p>
            <a:r>
              <a:rPr lang="en-US" dirty="0" smtClean="0"/>
              <a:t>Queue&lt;Character&gt; q</a:t>
            </a:r>
            <a:endParaRPr lang="en-US" dirty="0"/>
          </a:p>
        </p:txBody>
      </p:sp>
      <p:sp>
        <p:nvSpPr>
          <p:cNvPr id="38" name="TextBox 37"/>
          <p:cNvSpPr txBox="1"/>
          <p:nvPr/>
        </p:nvSpPr>
        <p:spPr>
          <a:xfrm>
            <a:off x="3029240" y="2627775"/>
            <a:ext cx="3302507" cy="646331"/>
          </a:xfrm>
          <a:prstGeom prst="rect">
            <a:avLst/>
          </a:prstGeom>
          <a:noFill/>
        </p:spPr>
        <p:txBody>
          <a:bodyPr wrap="none" rtlCol="0">
            <a:spAutoFit/>
          </a:bodyPr>
          <a:lstStyle/>
          <a:p>
            <a:r>
              <a:rPr lang="en-US" dirty="0" smtClean="0"/>
              <a:t>if ( </a:t>
            </a:r>
            <a:r>
              <a:rPr lang="en-US" dirty="0" err="1" smtClean="0"/>
              <a:t>s.pop</a:t>
            </a:r>
            <a:r>
              <a:rPr lang="en-US" dirty="0" smtClean="0"/>
              <a:t>( ) != </a:t>
            </a:r>
            <a:r>
              <a:rPr lang="en-US" dirty="0" err="1" smtClean="0"/>
              <a:t>q.remove</a:t>
            </a:r>
            <a:r>
              <a:rPr lang="en-US" dirty="0" smtClean="0"/>
              <a:t>( ) )  </a:t>
            </a:r>
          </a:p>
          <a:p>
            <a:r>
              <a:rPr lang="en-US" dirty="0"/>
              <a:t>	</a:t>
            </a:r>
            <a:r>
              <a:rPr lang="en-US" dirty="0" smtClean="0"/>
              <a:t>return false;</a:t>
            </a:r>
            <a:endParaRPr lang="en-US" dirty="0"/>
          </a:p>
        </p:txBody>
      </p:sp>
      <p:cxnSp>
        <p:nvCxnSpPr>
          <p:cNvPr id="42" name="Curved Connector 41"/>
          <p:cNvCxnSpPr>
            <a:stCxn id="35" idx="0"/>
          </p:cNvCxnSpPr>
          <p:nvPr/>
        </p:nvCxnSpPr>
        <p:spPr>
          <a:xfrm rot="16200000" flipV="1">
            <a:off x="1665729" y="3766243"/>
            <a:ext cx="538035" cy="1126291"/>
          </a:xfrm>
          <a:prstGeom prst="curvedConnector2">
            <a:avLst/>
          </a:prstGeom>
          <a:ln>
            <a:tailEnd type="arrow"/>
          </a:ln>
        </p:spPr>
        <p:style>
          <a:lnRef idx="2">
            <a:schemeClr val="dk1"/>
          </a:lnRef>
          <a:fillRef idx="0">
            <a:schemeClr val="dk1"/>
          </a:fillRef>
          <a:effectRef idx="1">
            <a:schemeClr val="dk1"/>
          </a:effectRef>
          <a:fontRef idx="minor">
            <a:schemeClr val="tx1"/>
          </a:fontRef>
        </p:style>
      </p:cxnSp>
      <p:cxnSp>
        <p:nvCxnSpPr>
          <p:cNvPr id="43" name="Curved Connector 42"/>
          <p:cNvCxnSpPr>
            <a:stCxn id="24" idx="2"/>
          </p:cNvCxnSpPr>
          <p:nvPr/>
        </p:nvCxnSpPr>
        <p:spPr>
          <a:xfrm rot="5400000" flipH="1">
            <a:off x="4752650" y="5090218"/>
            <a:ext cx="525505" cy="1278692"/>
          </a:xfrm>
          <a:prstGeom prst="curvedConnector4">
            <a:avLst>
              <a:gd name="adj1" fmla="val -43501"/>
              <a:gd name="adj2" fmla="val 78306"/>
            </a:avLst>
          </a:prstGeom>
          <a:ln>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426128" y="3516086"/>
            <a:ext cx="1152880" cy="369332"/>
          </a:xfrm>
          <a:prstGeom prst="rect">
            <a:avLst/>
          </a:prstGeom>
          <a:noFill/>
        </p:spPr>
        <p:txBody>
          <a:bodyPr wrap="none" rtlCol="0">
            <a:spAutoFit/>
          </a:bodyPr>
          <a:lstStyle/>
          <a:p>
            <a:r>
              <a:rPr lang="en-US" dirty="0" smtClean="0"/>
              <a:t>AB</a:t>
            </a:r>
            <a:r>
              <a:rPr lang="en-US" b="1" dirty="0" smtClean="0">
                <a:solidFill>
                  <a:srgbClr val="FF0000"/>
                </a:solidFill>
              </a:rPr>
              <a:t>D</a:t>
            </a:r>
            <a:r>
              <a:rPr lang="en-US" dirty="0" smtClean="0"/>
              <a:t>CBA</a:t>
            </a:r>
            <a:endParaRPr lang="en-US" dirty="0"/>
          </a:p>
        </p:txBody>
      </p:sp>
      <p:sp>
        <p:nvSpPr>
          <p:cNvPr id="49" name="TextBox 48"/>
          <p:cNvSpPr txBox="1"/>
          <p:nvPr/>
        </p:nvSpPr>
        <p:spPr>
          <a:xfrm>
            <a:off x="3548743" y="4683806"/>
            <a:ext cx="1152880" cy="369332"/>
          </a:xfrm>
          <a:prstGeom prst="rect">
            <a:avLst/>
          </a:prstGeom>
          <a:noFill/>
        </p:spPr>
        <p:txBody>
          <a:bodyPr wrap="none" rtlCol="0">
            <a:spAutoFit/>
          </a:bodyPr>
          <a:lstStyle/>
          <a:p>
            <a:r>
              <a:rPr lang="en-US" dirty="0" smtClean="0"/>
              <a:t>AB</a:t>
            </a:r>
            <a:r>
              <a:rPr lang="en-US" b="1" dirty="0" smtClean="0">
                <a:solidFill>
                  <a:srgbClr val="FF0000"/>
                </a:solidFill>
              </a:rPr>
              <a:t>C</a:t>
            </a:r>
            <a:r>
              <a:rPr lang="en-US" dirty="0" smtClean="0"/>
              <a:t>DBA</a:t>
            </a:r>
            <a:endParaRPr lang="en-US" dirty="0"/>
          </a:p>
        </p:txBody>
      </p:sp>
    </p:spTree>
    <p:extLst>
      <p:ext uri="{BB962C8B-B14F-4D97-AF65-F5344CB8AC3E}">
        <p14:creationId xmlns:p14="http://schemas.microsoft.com/office/powerpoint/2010/main" val="17294071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latin typeface="Arial" charset="0"/>
                <a:ea typeface="Arial" charset="0"/>
                <a:cs typeface="Arial" charset="0"/>
              </a:rPr>
              <a:t>Circular Q</a:t>
            </a:r>
            <a:r>
              <a:rPr lang="en-US" dirty="0" smtClean="0">
                <a:latin typeface="Arial" charset="0"/>
                <a:ea typeface="Arial" charset="0"/>
                <a:cs typeface="Arial" charset="0"/>
              </a:rPr>
              <a:t>ueue</a:t>
            </a:r>
            <a:endParaRPr lang="en-US" dirty="0">
              <a:latin typeface="Arial" charset="0"/>
              <a:ea typeface="Arial" charset="0"/>
              <a:cs typeface="Arial" charset="0"/>
            </a:endParaRPr>
          </a:p>
        </p:txBody>
      </p:sp>
      <p:sp>
        <p:nvSpPr>
          <p:cNvPr id="4" name="Content Placeholder 3"/>
          <p:cNvSpPr>
            <a:spLocks noGrp="1"/>
          </p:cNvSpPr>
          <p:nvPr>
            <p:ph idx="1"/>
          </p:nvPr>
        </p:nvSpPr>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Good memory management vs ordinary queues</a:t>
            </a:r>
          </a:p>
          <a:p>
            <a:r>
              <a:rPr lang="en-US" dirty="0" smtClean="0"/>
              <a:t>E.g., computer controlled traffic system</a:t>
            </a:r>
            <a:endParaRPr lang="en-US" dirty="0"/>
          </a:p>
        </p:txBody>
      </p:sp>
      <p:pic>
        <p:nvPicPr>
          <p:cNvPr id="2052" name="Picture 4" descr="http://4.bp.blogspot.com/-OfKo4Gg7eKo/ToVRihNedPI/AAAAAAAAAHc/FnHYjzDQGKk/s160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52600"/>
            <a:ext cx="6451344" cy="22479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780466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normAutofit/>
          </a:bodyPr>
          <a:lstStyle/>
          <a:p>
            <a:pPr algn="l"/>
            <a:r>
              <a:rPr lang="en-US" altLang="en-US" dirty="0">
                <a:latin typeface="Arial" charset="0"/>
                <a:ea typeface="Arial" charset="0"/>
                <a:cs typeface="Arial" charset="0"/>
              </a:rPr>
              <a:t>The mod Operator</a:t>
            </a:r>
          </a:p>
        </p:txBody>
      </p:sp>
      <p:sp>
        <p:nvSpPr>
          <p:cNvPr id="50179" name="Rectangle 3"/>
          <p:cNvSpPr>
            <a:spLocks noGrp="1" noChangeArrowheads="1"/>
          </p:cNvSpPr>
          <p:nvPr>
            <p:ph type="body" idx="1"/>
          </p:nvPr>
        </p:nvSpPr>
        <p:spPr>
          <a:xfrm>
            <a:off x="457200" y="1719263"/>
            <a:ext cx="8229600" cy="4235450"/>
          </a:xfrm>
        </p:spPr>
        <p:txBody>
          <a:bodyPr/>
          <a:lstStyle/>
          <a:p>
            <a:pPr>
              <a:lnSpc>
                <a:spcPct val="80000"/>
              </a:lnSpc>
            </a:pPr>
            <a:r>
              <a:rPr lang="en-US" altLang="en-US" sz="2600" dirty="0"/>
              <a:t>The </a:t>
            </a:r>
            <a:r>
              <a:rPr lang="en-US" altLang="en-US" sz="2600" dirty="0">
                <a:latin typeface="Courier New" pitchFamily="49" charset="0"/>
              </a:rPr>
              <a:t>mod</a:t>
            </a:r>
            <a:r>
              <a:rPr lang="en-US" altLang="en-US" sz="2600" dirty="0"/>
              <a:t> operator (%) is used to calculate remainders:</a:t>
            </a:r>
          </a:p>
          <a:p>
            <a:pPr lvl="1">
              <a:lnSpc>
                <a:spcPct val="80000"/>
              </a:lnSpc>
            </a:pPr>
            <a:r>
              <a:rPr lang="en-US" altLang="en-US" sz="2400" dirty="0">
                <a:latin typeface="Courier New" pitchFamily="49" charset="0"/>
              </a:rPr>
              <a:t>1%5 = 1, 2%5 = 2, 5%5 = 0, 8%5 = 3</a:t>
            </a:r>
          </a:p>
          <a:p>
            <a:pPr>
              <a:lnSpc>
                <a:spcPct val="80000"/>
              </a:lnSpc>
            </a:pPr>
            <a:r>
              <a:rPr lang="en-US" altLang="en-US" sz="2600" dirty="0">
                <a:latin typeface="Courier New" pitchFamily="49" charset="0"/>
              </a:rPr>
              <a:t>mod</a:t>
            </a:r>
            <a:r>
              <a:rPr lang="en-US" altLang="en-US" sz="2600" dirty="0"/>
              <a:t> can be used to calculate the front and back positions in a circular </a:t>
            </a:r>
            <a:r>
              <a:rPr lang="en-US" altLang="en-US" sz="2600" dirty="0" smtClean="0"/>
              <a:t>array:</a:t>
            </a:r>
          </a:p>
          <a:p>
            <a:pPr lvl="1">
              <a:lnSpc>
                <a:spcPct val="80000"/>
              </a:lnSpc>
            </a:pPr>
            <a:r>
              <a:rPr lang="en-US" altLang="en-US" sz="1800" dirty="0" smtClean="0"/>
              <a:t> The </a:t>
            </a:r>
            <a:r>
              <a:rPr lang="en-US" altLang="en-US" sz="1800" dirty="0"/>
              <a:t>back of the queue is:</a:t>
            </a:r>
          </a:p>
          <a:p>
            <a:pPr lvl="2">
              <a:lnSpc>
                <a:spcPct val="80000"/>
              </a:lnSpc>
            </a:pPr>
            <a:r>
              <a:rPr lang="en-US" altLang="en-US" dirty="0">
                <a:latin typeface="Courier New" pitchFamily="49" charset="0"/>
              </a:rPr>
              <a:t>(front + </a:t>
            </a:r>
            <a:r>
              <a:rPr lang="en-US" altLang="en-US" dirty="0" smtClean="0">
                <a:latin typeface="Courier New" pitchFamily="49" charset="0"/>
              </a:rPr>
              <a:t>count) </a:t>
            </a:r>
            <a:r>
              <a:rPr lang="en-US" altLang="en-US" dirty="0">
                <a:latin typeface="Courier New" pitchFamily="49" charset="0"/>
              </a:rPr>
              <a:t>% </a:t>
            </a:r>
            <a:r>
              <a:rPr lang="en-US" altLang="en-US" dirty="0" err="1">
                <a:latin typeface="Courier New" pitchFamily="49" charset="0"/>
              </a:rPr>
              <a:t>items.length</a:t>
            </a:r>
            <a:endParaRPr lang="en-US" altLang="en-US" dirty="0">
              <a:latin typeface="Courier New" pitchFamily="49" charset="0"/>
            </a:endParaRPr>
          </a:p>
          <a:p>
            <a:pPr lvl="2">
              <a:lnSpc>
                <a:spcPct val="80000"/>
              </a:lnSpc>
            </a:pPr>
            <a:r>
              <a:rPr lang="en-US" altLang="en-US" dirty="0"/>
              <a:t>where </a:t>
            </a:r>
            <a:r>
              <a:rPr lang="en-US" altLang="en-US" dirty="0">
                <a:latin typeface="Courier New" pitchFamily="49" charset="0"/>
              </a:rPr>
              <a:t>count</a:t>
            </a:r>
            <a:r>
              <a:rPr lang="en-US" altLang="en-US" dirty="0"/>
              <a:t> is the number of items currently in the queue</a:t>
            </a:r>
          </a:p>
          <a:p>
            <a:pPr lvl="1">
              <a:lnSpc>
                <a:spcPct val="80000"/>
              </a:lnSpc>
            </a:pPr>
            <a:r>
              <a:rPr lang="en-US" altLang="en-US" sz="2400" dirty="0" smtClean="0"/>
              <a:t>New front after </a:t>
            </a:r>
            <a:r>
              <a:rPr lang="en-US" altLang="en-US" sz="2400" dirty="0"/>
              <a:t>removing an item the front of the queue is:</a:t>
            </a:r>
          </a:p>
          <a:p>
            <a:pPr lvl="2">
              <a:lnSpc>
                <a:spcPct val="80000"/>
              </a:lnSpc>
            </a:pPr>
            <a:r>
              <a:rPr lang="en-US" altLang="en-US" dirty="0">
                <a:latin typeface="Courier New" pitchFamily="49" charset="0"/>
              </a:rPr>
              <a:t>(front + 1) % </a:t>
            </a:r>
            <a:r>
              <a:rPr lang="en-US" altLang="en-US" dirty="0" err="1">
                <a:latin typeface="Courier New" pitchFamily="49" charset="0"/>
              </a:rPr>
              <a:t>items.length</a:t>
            </a:r>
            <a:r>
              <a:rPr lang="en-US" altLang="en-US" dirty="0">
                <a:latin typeface="Courier New" pitchFamily="49" charset="0"/>
              </a:rPr>
              <a:t>; </a:t>
            </a:r>
          </a:p>
        </p:txBody>
      </p:sp>
    </p:spTree>
    <p:extLst>
      <p:ext uri="{BB962C8B-B14F-4D97-AF65-F5344CB8AC3E}">
        <p14:creationId xmlns:p14="http://schemas.microsoft.com/office/powerpoint/2010/main" val="169674209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Arial" charset="0"/>
                <a:cs typeface="Arial" charset="0"/>
              </a:rPr>
              <a:t>Insert</a:t>
            </a:r>
          </a:p>
        </p:txBody>
      </p:sp>
      <p:grpSp>
        <p:nvGrpSpPr>
          <p:cNvPr id="4" name="Group 2"/>
          <p:cNvGrpSpPr>
            <a:grpSpLocks/>
          </p:cNvGrpSpPr>
          <p:nvPr/>
        </p:nvGrpSpPr>
        <p:grpSpPr bwMode="auto">
          <a:xfrm>
            <a:off x="684213" y="3141663"/>
            <a:ext cx="3887787" cy="466725"/>
            <a:chOff x="431" y="1979"/>
            <a:chExt cx="2449" cy="294"/>
          </a:xfrm>
        </p:grpSpPr>
        <p:sp>
          <p:nvSpPr>
            <p:cNvPr id="5" name="Text Box 3"/>
            <p:cNvSpPr txBox="1">
              <a:spLocks noChangeArrowheads="1"/>
            </p:cNvSpPr>
            <p:nvPr/>
          </p:nvSpPr>
          <p:spPr bwMode="auto">
            <a:xfrm>
              <a:off x="431"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6" name="Text Box 4"/>
            <p:cNvSpPr txBox="1">
              <a:spLocks noChangeArrowheads="1"/>
            </p:cNvSpPr>
            <p:nvPr/>
          </p:nvSpPr>
          <p:spPr bwMode="auto">
            <a:xfrm>
              <a:off x="2064"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7" name="Text Box 5"/>
            <p:cNvSpPr txBox="1">
              <a:spLocks noChangeArrowheads="1"/>
            </p:cNvSpPr>
            <p:nvPr/>
          </p:nvSpPr>
          <p:spPr bwMode="auto">
            <a:xfrm>
              <a:off x="1247"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8" name="Text Box 6"/>
            <p:cNvSpPr txBox="1">
              <a:spLocks noChangeArrowheads="1"/>
            </p:cNvSpPr>
            <p:nvPr/>
          </p:nvSpPr>
          <p:spPr bwMode="auto">
            <a:xfrm>
              <a:off x="839"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9" name="Text Box 7"/>
            <p:cNvSpPr txBox="1">
              <a:spLocks noChangeArrowheads="1"/>
            </p:cNvSpPr>
            <p:nvPr/>
          </p:nvSpPr>
          <p:spPr bwMode="auto">
            <a:xfrm>
              <a:off x="2472"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10" name="Text Box 8"/>
            <p:cNvSpPr txBox="1">
              <a:spLocks noChangeArrowheads="1"/>
            </p:cNvSpPr>
            <p:nvPr/>
          </p:nvSpPr>
          <p:spPr bwMode="auto">
            <a:xfrm>
              <a:off x="1655"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grpSp>
      <p:sp>
        <p:nvSpPr>
          <p:cNvPr id="11" name="Text Box 10"/>
          <p:cNvSpPr txBox="1">
            <a:spLocks noChangeArrowheads="1"/>
          </p:cNvSpPr>
          <p:nvPr/>
        </p:nvSpPr>
        <p:spPr bwMode="auto">
          <a:xfrm>
            <a:off x="6842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0</a:t>
            </a:r>
          </a:p>
        </p:txBody>
      </p:sp>
      <p:sp>
        <p:nvSpPr>
          <p:cNvPr id="12" name="Text Box 11"/>
          <p:cNvSpPr txBox="1">
            <a:spLocks noChangeArrowheads="1"/>
          </p:cNvSpPr>
          <p:nvPr/>
        </p:nvSpPr>
        <p:spPr bwMode="auto">
          <a:xfrm>
            <a:off x="13319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1</a:t>
            </a:r>
          </a:p>
        </p:txBody>
      </p:sp>
      <p:sp>
        <p:nvSpPr>
          <p:cNvPr id="13" name="Text Box 12"/>
          <p:cNvSpPr txBox="1">
            <a:spLocks noChangeArrowheads="1"/>
          </p:cNvSpPr>
          <p:nvPr/>
        </p:nvSpPr>
        <p:spPr bwMode="auto">
          <a:xfrm>
            <a:off x="19796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2</a:t>
            </a:r>
          </a:p>
        </p:txBody>
      </p:sp>
      <p:sp>
        <p:nvSpPr>
          <p:cNvPr id="14" name="Text Box 13"/>
          <p:cNvSpPr txBox="1">
            <a:spLocks noChangeArrowheads="1"/>
          </p:cNvSpPr>
          <p:nvPr/>
        </p:nvSpPr>
        <p:spPr bwMode="auto">
          <a:xfrm>
            <a:off x="26273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3</a:t>
            </a:r>
          </a:p>
        </p:txBody>
      </p:sp>
      <p:sp>
        <p:nvSpPr>
          <p:cNvPr id="15" name="Text Box 14"/>
          <p:cNvSpPr txBox="1">
            <a:spLocks noChangeArrowheads="1"/>
          </p:cNvSpPr>
          <p:nvPr/>
        </p:nvSpPr>
        <p:spPr bwMode="auto">
          <a:xfrm>
            <a:off x="3276600" y="3644900"/>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CA" altLang="en-US" sz="2400"/>
          </a:p>
        </p:txBody>
      </p:sp>
      <p:sp>
        <p:nvSpPr>
          <p:cNvPr id="16" name="Text Box 15"/>
          <p:cNvSpPr txBox="1">
            <a:spLocks noChangeArrowheads="1"/>
          </p:cNvSpPr>
          <p:nvPr/>
        </p:nvSpPr>
        <p:spPr bwMode="auto">
          <a:xfrm>
            <a:off x="3924300" y="3644900"/>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CA" altLang="en-US" sz="2400"/>
          </a:p>
        </p:txBody>
      </p:sp>
      <p:sp>
        <p:nvSpPr>
          <p:cNvPr id="17" name="Text Box 16"/>
          <p:cNvSpPr txBox="1">
            <a:spLocks noChangeArrowheads="1"/>
          </p:cNvSpPr>
          <p:nvPr/>
        </p:nvSpPr>
        <p:spPr bwMode="auto">
          <a:xfrm>
            <a:off x="3276600"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4</a:t>
            </a:r>
          </a:p>
        </p:txBody>
      </p:sp>
      <p:sp>
        <p:nvSpPr>
          <p:cNvPr id="18" name="Text Box 17"/>
          <p:cNvSpPr txBox="1">
            <a:spLocks noChangeArrowheads="1"/>
          </p:cNvSpPr>
          <p:nvPr/>
        </p:nvSpPr>
        <p:spPr bwMode="auto">
          <a:xfrm>
            <a:off x="3924300"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5</a:t>
            </a:r>
          </a:p>
        </p:txBody>
      </p:sp>
      <p:sp>
        <p:nvSpPr>
          <p:cNvPr id="19" name="Text Box 18"/>
          <p:cNvSpPr txBox="1">
            <a:spLocks noChangeArrowheads="1"/>
          </p:cNvSpPr>
          <p:nvPr/>
        </p:nvSpPr>
        <p:spPr bwMode="auto">
          <a:xfrm>
            <a:off x="4248150" y="1916112"/>
            <a:ext cx="3816350" cy="1025525"/>
          </a:xfrm>
          <a:prstGeom prst="rect">
            <a:avLst/>
          </a:prstGeom>
          <a:noFill/>
          <a:ln w="19050">
            <a:solidFill>
              <a:schemeClr val="hlink"/>
            </a:solidFill>
            <a:miter lim="800000"/>
            <a:headEnd/>
            <a:tailEnd/>
          </a:ln>
          <a:effectLst/>
        </p:spPr>
        <p:txBody>
          <a:bodyPr>
            <a:spAutoFit/>
          </a:bodyPr>
          <a:lstStyle/>
          <a:p>
            <a:pPr eaLnBrk="0" hangingPunct="0"/>
            <a:r>
              <a:rPr lang="en-US" altLang="en-US" sz="2000" dirty="0">
                <a:solidFill>
                  <a:srgbClr val="008000"/>
                </a:solidFill>
                <a:latin typeface="Courier New" pitchFamily="49" charset="0"/>
              </a:rPr>
              <a:t>//Java Code</a:t>
            </a:r>
          </a:p>
          <a:p>
            <a:pPr eaLnBrk="0" hangingPunct="0"/>
            <a:r>
              <a:rPr lang="en-US" altLang="en-US" sz="2000" dirty="0">
                <a:latin typeface="Courier New" pitchFamily="49" charset="0"/>
              </a:rPr>
              <a:t>Queue q = </a:t>
            </a:r>
            <a:r>
              <a:rPr lang="en-US" altLang="en-US" sz="2000" b="1" dirty="0">
                <a:solidFill>
                  <a:srgbClr val="A50021"/>
                </a:solidFill>
                <a:latin typeface="Courier New" pitchFamily="49" charset="0"/>
              </a:rPr>
              <a:t>new</a:t>
            </a:r>
            <a:r>
              <a:rPr lang="en-US" altLang="en-US" sz="2000" dirty="0">
                <a:latin typeface="Courier New" pitchFamily="49" charset="0"/>
              </a:rPr>
              <a:t> Queue();</a:t>
            </a:r>
            <a:endParaRPr lang="en-US" altLang="en-US" dirty="0">
              <a:solidFill>
                <a:srgbClr val="008000"/>
              </a:solidFill>
            </a:endParaRPr>
          </a:p>
          <a:p>
            <a:pPr eaLnBrk="0" hangingPunct="0"/>
            <a:r>
              <a:rPr lang="en-US" altLang="en-US" sz="2000" dirty="0" err="1" smtClean="0">
                <a:latin typeface="Courier New" pitchFamily="49" charset="0"/>
              </a:rPr>
              <a:t>q.add</a:t>
            </a:r>
            <a:r>
              <a:rPr lang="en-US" altLang="en-US" sz="2000" dirty="0" smtClean="0">
                <a:latin typeface="Courier New" pitchFamily="49" charset="0"/>
              </a:rPr>
              <a:t>(6</a:t>
            </a:r>
            <a:r>
              <a:rPr lang="en-US" altLang="en-US" sz="2000" dirty="0">
                <a:latin typeface="Courier New" pitchFamily="49" charset="0"/>
              </a:rPr>
              <a:t>);</a:t>
            </a:r>
            <a:endParaRPr lang="en-US" altLang="en-US" sz="2000" dirty="0">
              <a:solidFill>
                <a:srgbClr val="008000"/>
              </a:solidFill>
              <a:latin typeface="Courier New" pitchFamily="49" charset="0"/>
            </a:endParaRPr>
          </a:p>
        </p:txBody>
      </p:sp>
      <p:sp>
        <p:nvSpPr>
          <p:cNvPr id="20" name="Text Box 19"/>
          <p:cNvSpPr txBox="1">
            <a:spLocks noChangeArrowheads="1"/>
          </p:cNvSpPr>
          <p:nvPr/>
        </p:nvSpPr>
        <p:spPr bwMode="auto">
          <a:xfrm>
            <a:off x="684213" y="3141663"/>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a:latin typeface="Courier New" pitchFamily="49" charset="0"/>
              </a:rPr>
              <a:t>6</a:t>
            </a:r>
          </a:p>
        </p:txBody>
      </p:sp>
      <p:sp>
        <p:nvSpPr>
          <p:cNvPr id="21" name="Text Box 20"/>
          <p:cNvSpPr txBox="1">
            <a:spLocks noChangeArrowheads="1"/>
          </p:cNvSpPr>
          <p:nvPr/>
        </p:nvSpPr>
        <p:spPr bwMode="auto">
          <a:xfrm>
            <a:off x="684213" y="1989138"/>
            <a:ext cx="1512887" cy="466725"/>
          </a:xfrm>
          <a:prstGeom prst="rect">
            <a:avLst/>
          </a:prstGeom>
          <a:noFill/>
          <a:ln w="9525">
            <a:solidFill>
              <a:srgbClr val="808080"/>
            </a:solidFill>
            <a:miter lim="800000"/>
            <a:headEnd/>
            <a:tailEnd/>
          </a:ln>
          <a:effectLst/>
          <a:extLst>
            <a:ext uri="{909E8E84-426E-40dd-AFC4-6F175D3DCCD1}">
              <a14:hiddenFill xmlns:a14="http://schemas.microsoft.com/office/drawing/2010/main" xmlns="">
                <a:solidFill>
                  <a:srgbClr val="C0C0C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a:latin typeface="Courier New" pitchFamily="49" charset="0"/>
              </a:rPr>
              <a:t>front</a:t>
            </a:r>
            <a:r>
              <a:rPr lang="en-US" altLang="en-US" sz="2400">
                <a:latin typeface="Courier New" pitchFamily="49" charset="0"/>
              </a:rPr>
              <a:t> = </a:t>
            </a:r>
          </a:p>
        </p:txBody>
      </p:sp>
      <p:sp>
        <p:nvSpPr>
          <p:cNvPr id="22" name="Text Box 21"/>
          <p:cNvSpPr txBox="1">
            <a:spLocks noChangeArrowheads="1"/>
          </p:cNvSpPr>
          <p:nvPr/>
        </p:nvSpPr>
        <p:spPr bwMode="auto">
          <a:xfrm>
            <a:off x="2197100" y="1989138"/>
            <a:ext cx="647700" cy="46672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a:latin typeface="Courier New" pitchFamily="49" charset="0"/>
              </a:rPr>
              <a:t>0</a:t>
            </a:r>
          </a:p>
        </p:txBody>
      </p:sp>
      <p:sp>
        <p:nvSpPr>
          <p:cNvPr id="23" name="Text Box 23"/>
          <p:cNvSpPr txBox="1">
            <a:spLocks noChangeArrowheads="1"/>
          </p:cNvSpPr>
          <p:nvPr/>
        </p:nvSpPr>
        <p:spPr bwMode="auto">
          <a:xfrm>
            <a:off x="684213" y="2492375"/>
            <a:ext cx="1512887" cy="466725"/>
          </a:xfrm>
          <a:prstGeom prst="rect">
            <a:avLst/>
          </a:prstGeom>
          <a:noFill/>
          <a:ln w="9525">
            <a:solidFill>
              <a:srgbClr val="808080"/>
            </a:solidFill>
            <a:miter lim="800000"/>
            <a:headEnd/>
            <a:tailEnd/>
          </a:ln>
          <a:effectLst/>
          <a:extLst>
            <a:ext uri="{909E8E84-426E-40dd-AFC4-6F175D3DCCD1}">
              <a14:hiddenFill xmlns:a14="http://schemas.microsoft.com/office/drawing/2010/main" xmlns="">
                <a:solidFill>
                  <a:srgbClr val="C0C0C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a:latin typeface="Courier New" pitchFamily="49" charset="0"/>
              </a:rPr>
              <a:t>count</a:t>
            </a:r>
            <a:r>
              <a:rPr lang="en-US" altLang="en-US" sz="2400">
                <a:latin typeface="Courier New" pitchFamily="49" charset="0"/>
              </a:rPr>
              <a:t> = </a:t>
            </a:r>
          </a:p>
        </p:txBody>
      </p:sp>
      <p:sp>
        <p:nvSpPr>
          <p:cNvPr id="24" name="Text Box 24"/>
          <p:cNvSpPr txBox="1">
            <a:spLocks noChangeArrowheads="1"/>
          </p:cNvSpPr>
          <p:nvPr/>
        </p:nvSpPr>
        <p:spPr bwMode="auto">
          <a:xfrm>
            <a:off x="2197100" y="2492375"/>
            <a:ext cx="647700" cy="46672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a:latin typeface="Courier New" pitchFamily="49" charset="0"/>
              </a:rPr>
              <a:t>0</a:t>
            </a:r>
          </a:p>
        </p:txBody>
      </p:sp>
      <p:sp>
        <p:nvSpPr>
          <p:cNvPr id="25" name="Text Box 25"/>
          <p:cNvSpPr txBox="1">
            <a:spLocks noChangeArrowheads="1"/>
          </p:cNvSpPr>
          <p:nvPr/>
        </p:nvSpPr>
        <p:spPr bwMode="auto">
          <a:xfrm>
            <a:off x="2195513" y="2492375"/>
            <a:ext cx="647700" cy="466725"/>
          </a:xfrm>
          <a:prstGeom prst="rect">
            <a:avLst/>
          </a:prstGeom>
          <a:solidFill>
            <a:srgbClr val="C0C0C0"/>
          </a:solidFill>
          <a:ln w="9525" algn="ctr">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a:latin typeface="Courier New" pitchFamily="49" charset="0"/>
              </a:rPr>
              <a:t>1</a:t>
            </a:r>
          </a:p>
        </p:txBody>
      </p:sp>
      <p:sp>
        <p:nvSpPr>
          <p:cNvPr id="26" name="Rectangle 25"/>
          <p:cNvSpPr/>
          <p:nvPr/>
        </p:nvSpPr>
        <p:spPr>
          <a:xfrm>
            <a:off x="1008062" y="4707006"/>
            <a:ext cx="7363051" cy="313932"/>
          </a:xfrm>
          <a:prstGeom prst="rect">
            <a:avLst/>
          </a:prstGeom>
        </p:spPr>
        <p:txBody>
          <a:bodyPr wrap="square">
            <a:spAutoFit/>
          </a:bodyPr>
          <a:lstStyle/>
          <a:p>
            <a:pPr lvl="2">
              <a:lnSpc>
                <a:spcPct val="80000"/>
              </a:lnSpc>
            </a:pPr>
            <a:r>
              <a:rPr lang="en-US" altLang="en-US" dirty="0" smtClean="0">
                <a:latin typeface="Courier New" pitchFamily="49" charset="0"/>
              </a:rPr>
              <a:t>rear =(front </a:t>
            </a:r>
            <a:r>
              <a:rPr lang="en-US" altLang="en-US" dirty="0">
                <a:latin typeface="Courier New" pitchFamily="49" charset="0"/>
              </a:rPr>
              <a:t>+ count) % </a:t>
            </a:r>
            <a:r>
              <a:rPr lang="en-US" altLang="en-US" dirty="0" err="1">
                <a:latin typeface="Courier New" pitchFamily="49" charset="0"/>
              </a:rPr>
              <a:t>items.length</a:t>
            </a:r>
            <a:endParaRPr lang="en-US" altLang="en-US" dirty="0">
              <a:latin typeface="Courier New" pitchFamily="49" charset="0"/>
            </a:endParaRPr>
          </a:p>
        </p:txBody>
      </p:sp>
    </p:spTree>
    <p:extLst>
      <p:ext uri="{BB962C8B-B14F-4D97-AF65-F5344CB8AC3E}">
        <p14:creationId xmlns:p14="http://schemas.microsoft.com/office/powerpoint/2010/main" val="104964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charset="0"/>
                <a:ea typeface="Arial" charset="0"/>
                <a:cs typeface="Arial" charset="0"/>
              </a:rPr>
              <a:t>Insert</a:t>
            </a:r>
          </a:p>
        </p:txBody>
      </p:sp>
      <p:grpSp>
        <p:nvGrpSpPr>
          <p:cNvPr id="4" name="Group 2"/>
          <p:cNvGrpSpPr>
            <a:grpSpLocks/>
          </p:cNvGrpSpPr>
          <p:nvPr/>
        </p:nvGrpSpPr>
        <p:grpSpPr bwMode="auto">
          <a:xfrm>
            <a:off x="684213" y="3141663"/>
            <a:ext cx="3887787" cy="466725"/>
            <a:chOff x="431" y="1979"/>
            <a:chExt cx="2449" cy="294"/>
          </a:xfrm>
        </p:grpSpPr>
        <p:sp>
          <p:nvSpPr>
            <p:cNvPr id="5" name="Text Box 3"/>
            <p:cNvSpPr txBox="1">
              <a:spLocks noChangeArrowheads="1"/>
            </p:cNvSpPr>
            <p:nvPr/>
          </p:nvSpPr>
          <p:spPr bwMode="auto">
            <a:xfrm>
              <a:off x="431"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6" name="Text Box 4"/>
            <p:cNvSpPr txBox="1">
              <a:spLocks noChangeArrowheads="1"/>
            </p:cNvSpPr>
            <p:nvPr/>
          </p:nvSpPr>
          <p:spPr bwMode="auto">
            <a:xfrm>
              <a:off x="2064"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7" name="Text Box 5"/>
            <p:cNvSpPr txBox="1">
              <a:spLocks noChangeArrowheads="1"/>
            </p:cNvSpPr>
            <p:nvPr/>
          </p:nvSpPr>
          <p:spPr bwMode="auto">
            <a:xfrm>
              <a:off x="1247"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8" name="Text Box 6"/>
            <p:cNvSpPr txBox="1">
              <a:spLocks noChangeArrowheads="1"/>
            </p:cNvSpPr>
            <p:nvPr/>
          </p:nvSpPr>
          <p:spPr bwMode="auto">
            <a:xfrm>
              <a:off x="839"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9" name="Text Box 7"/>
            <p:cNvSpPr txBox="1">
              <a:spLocks noChangeArrowheads="1"/>
            </p:cNvSpPr>
            <p:nvPr/>
          </p:nvSpPr>
          <p:spPr bwMode="auto">
            <a:xfrm>
              <a:off x="2472"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10" name="Text Box 8"/>
            <p:cNvSpPr txBox="1">
              <a:spLocks noChangeArrowheads="1"/>
            </p:cNvSpPr>
            <p:nvPr/>
          </p:nvSpPr>
          <p:spPr bwMode="auto">
            <a:xfrm>
              <a:off x="1655"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grpSp>
      <p:sp>
        <p:nvSpPr>
          <p:cNvPr id="11" name="Text Box 10"/>
          <p:cNvSpPr txBox="1">
            <a:spLocks noChangeArrowheads="1"/>
          </p:cNvSpPr>
          <p:nvPr/>
        </p:nvSpPr>
        <p:spPr bwMode="auto">
          <a:xfrm>
            <a:off x="6842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0</a:t>
            </a:r>
          </a:p>
        </p:txBody>
      </p:sp>
      <p:sp>
        <p:nvSpPr>
          <p:cNvPr id="12" name="Text Box 11"/>
          <p:cNvSpPr txBox="1">
            <a:spLocks noChangeArrowheads="1"/>
          </p:cNvSpPr>
          <p:nvPr/>
        </p:nvSpPr>
        <p:spPr bwMode="auto">
          <a:xfrm>
            <a:off x="13319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1</a:t>
            </a:r>
          </a:p>
        </p:txBody>
      </p:sp>
      <p:sp>
        <p:nvSpPr>
          <p:cNvPr id="13" name="Text Box 12"/>
          <p:cNvSpPr txBox="1">
            <a:spLocks noChangeArrowheads="1"/>
          </p:cNvSpPr>
          <p:nvPr/>
        </p:nvSpPr>
        <p:spPr bwMode="auto">
          <a:xfrm>
            <a:off x="19796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2</a:t>
            </a:r>
          </a:p>
        </p:txBody>
      </p:sp>
      <p:sp>
        <p:nvSpPr>
          <p:cNvPr id="14" name="Text Box 13"/>
          <p:cNvSpPr txBox="1">
            <a:spLocks noChangeArrowheads="1"/>
          </p:cNvSpPr>
          <p:nvPr/>
        </p:nvSpPr>
        <p:spPr bwMode="auto">
          <a:xfrm>
            <a:off x="26273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3</a:t>
            </a:r>
          </a:p>
        </p:txBody>
      </p:sp>
      <p:sp>
        <p:nvSpPr>
          <p:cNvPr id="15" name="Text Box 14"/>
          <p:cNvSpPr txBox="1">
            <a:spLocks noChangeArrowheads="1"/>
          </p:cNvSpPr>
          <p:nvPr/>
        </p:nvSpPr>
        <p:spPr bwMode="auto">
          <a:xfrm>
            <a:off x="3276600" y="3644900"/>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CA" altLang="en-US" sz="2400"/>
          </a:p>
        </p:txBody>
      </p:sp>
      <p:sp>
        <p:nvSpPr>
          <p:cNvPr id="16" name="Text Box 15"/>
          <p:cNvSpPr txBox="1">
            <a:spLocks noChangeArrowheads="1"/>
          </p:cNvSpPr>
          <p:nvPr/>
        </p:nvSpPr>
        <p:spPr bwMode="auto">
          <a:xfrm>
            <a:off x="3924300" y="3644900"/>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CA" altLang="en-US" sz="2400"/>
          </a:p>
        </p:txBody>
      </p:sp>
      <p:sp>
        <p:nvSpPr>
          <p:cNvPr id="17" name="Text Box 16"/>
          <p:cNvSpPr txBox="1">
            <a:spLocks noChangeArrowheads="1"/>
          </p:cNvSpPr>
          <p:nvPr/>
        </p:nvSpPr>
        <p:spPr bwMode="auto">
          <a:xfrm>
            <a:off x="3276600"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4</a:t>
            </a:r>
          </a:p>
        </p:txBody>
      </p:sp>
      <p:sp>
        <p:nvSpPr>
          <p:cNvPr id="18" name="Text Box 17"/>
          <p:cNvSpPr txBox="1">
            <a:spLocks noChangeArrowheads="1"/>
          </p:cNvSpPr>
          <p:nvPr/>
        </p:nvSpPr>
        <p:spPr bwMode="auto">
          <a:xfrm>
            <a:off x="3924300"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5</a:t>
            </a:r>
          </a:p>
        </p:txBody>
      </p:sp>
      <p:sp>
        <p:nvSpPr>
          <p:cNvPr id="19" name="Text Box 18"/>
          <p:cNvSpPr txBox="1">
            <a:spLocks noChangeArrowheads="1"/>
          </p:cNvSpPr>
          <p:nvPr/>
        </p:nvSpPr>
        <p:spPr bwMode="auto">
          <a:xfrm>
            <a:off x="4248150" y="1916111"/>
            <a:ext cx="3816350" cy="1323439"/>
          </a:xfrm>
          <a:prstGeom prst="rect">
            <a:avLst/>
          </a:prstGeom>
          <a:noFill/>
          <a:ln w="19050">
            <a:solidFill>
              <a:schemeClr val="hlink"/>
            </a:solidFill>
            <a:miter lim="800000"/>
            <a:headEnd/>
            <a:tailEnd/>
          </a:ln>
          <a:effectLst/>
        </p:spPr>
        <p:txBody>
          <a:bodyPr>
            <a:spAutoFit/>
          </a:bodyPr>
          <a:lstStyle/>
          <a:p>
            <a:pPr eaLnBrk="0" hangingPunct="0"/>
            <a:r>
              <a:rPr lang="en-US" altLang="en-US" sz="2000" dirty="0">
                <a:solidFill>
                  <a:srgbClr val="008000"/>
                </a:solidFill>
                <a:latin typeface="Courier New" pitchFamily="49" charset="0"/>
              </a:rPr>
              <a:t>//Java Code</a:t>
            </a:r>
          </a:p>
          <a:p>
            <a:pPr eaLnBrk="0" hangingPunct="0"/>
            <a:r>
              <a:rPr lang="en-US" altLang="en-US" sz="2000" dirty="0">
                <a:latin typeface="Courier New" pitchFamily="49" charset="0"/>
              </a:rPr>
              <a:t>Queue q = </a:t>
            </a:r>
            <a:r>
              <a:rPr lang="en-US" altLang="en-US" sz="2000" b="1" dirty="0">
                <a:solidFill>
                  <a:srgbClr val="A50021"/>
                </a:solidFill>
                <a:latin typeface="Courier New" pitchFamily="49" charset="0"/>
              </a:rPr>
              <a:t>new</a:t>
            </a:r>
            <a:r>
              <a:rPr lang="en-US" altLang="en-US" sz="2000" dirty="0">
                <a:latin typeface="Courier New" pitchFamily="49" charset="0"/>
              </a:rPr>
              <a:t> Queue();</a:t>
            </a:r>
            <a:endParaRPr lang="en-US" altLang="en-US" dirty="0">
              <a:solidFill>
                <a:srgbClr val="008000"/>
              </a:solidFill>
            </a:endParaRPr>
          </a:p>
          <a:p>
            <a:pPr eaLnBrk="0" hangingPunct="0"/>
            <a:r>
              <a:rPr lang="en-US" altLang="en-US" sz="2000" dirty="0" err="1" smtClean="0">
                <a:latin typeface="Courier New" pitchFamily="49" charset="0"/>
              </a:rPr>
              <a:t>q.add</a:t>
            </a:r>
            <a:r>
              <a:rPr lang="en-US" altLang="en-US" sz="2000" dirty="0" smtClean="0">
                <a:latin typeface="Courier New" pitchFamily="49" charset="0"/>
              </a:rPr>
              <a:t>(5);</a:t>
            </a:r>
          </a:p>
          <a:p>
            <a:pPr eaLnBrk="0" hangingPunct="0"/>
            <a:r>
              <a:rPr lang="en-US" altLang="en-US" sz="2000" dirty="0" err="1">
                <a:latin typeface="Courier New" pitchFamily="49" charset="0"/>
              </a:rPr>
              <a:t>q.add</a:t>
            </a:r>
            <a:r>
              <a:rPr lang="en-US" altLang="en-US" sz="2000" dirty="0" smtClean="0">
                <a:latin typeface="Courier New" pitchFamily="49" charset="0"/>
              </a:rPr>
              <a:t>(4); ….</a:t>
            </a:r>
            <a:endParaRPr lang="en-US" altLang="en-US" sz="2000" dirty="0">
              <a:latin typeface="Courier New" pitchFamily="49" charset="0"/>
            </a:endParaRPr>
          </a:p>
        </p:txBody>
      </p:sp>
      <p:sp>
        <p:nvSpPr>
          <p:cNvPr id="20" name="Text Box 19"/>
          <p:cNvSpPr txBox="1">
            <a:spLocks noChangeArrowheads="1"/>
          </p:cNvSpPr>
          <p:nvPr/>
        </p:nvSpPr>
        <p:spPr bwMode="auto">
          <a:xfrm>
            <a:off x="684213" y="3141663"/>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a:latin typeface="Courier New" pitchFamily="49" charset="0"/>
              </a:rPr>
              <a:t>6</a:t>
            </a:r>
          </a:p>
        </p:txBody>
      </p:sp>
      <p:sp>
        <p:nvSpPr>
          <p:cNvPr id="21" name="Text Box 20"/>
          <p:cNvSpPr txBox="1">
            <a:spLocks noChangeArrowheads="1"/>
          </p:cNvSpPr>
          <p:nvPr/>
        </p:nvSpPr>
        <p:spPr bwMode="auto">
          <a:xfrm>
            <a:off x="684213" y="2482849"/>
            <a:ext cx="1512887" cy="466725"/>
          </a:xfrm>
          <a:prstGeom prst="rect">
            <a:avLst/>
          </a:prstGeom>
          <a:noFill/>
          <a:ln w="9525">
            <a:solidFill>
              <a:srgbClr val="808080"/>
            </a:solidFill>
            <a:miter lim="800000"/>
            <a:headEnd/>
            <a:tailEnd/>
          </a:ln>
          <a:effectLst/>
          <a:extLst>
            <a:ext uri="{909E8E84-426E-40dd-AFC4-6F175D3DCCD1}">
              <a14:hiddenFill xmlns:a14="http://schemas.microsoft.com/office/drawing/2010/main" xmlns="">
                <a:solidFill>
                  <a:srgbClr val="C0C0C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a:latin typeface="Courier New" pitchFamily="49" charset="0"/>
              </a:rPr>
              <a:t>front</a:t>
            </a:r>
            <a:r>
              <a:rPr lang="en-US" altLang="en-US" sz="2400">
                <a:latin typeface="Courier New" pitchFamily="49" charset="0"/>
              </a:rPr>
              <a:t> = </a:t>
            </a:r>
          </a:p>
        </p:txBody>
      </p:sp>
      <p:sp>
        <p:nvSpPr>
          <p:cNvPr id="22" name="Text Box 21"/>
          <p:cNvSpPr txBox="1">
            <a:spLocks noChangeArrowheads="1"/>
          </p:cNvSpPr>
          <p:nvPr/>
        </p:nvSpPr>
        <p:spPr bwMode="auto">
          <a:xfrm>
            <a:off x="2197100" y="2482849"/>
            <a:ext cx="647700" cy="46672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a:latin typeface="Courier New" pitchFamily="49" charset="0"/>
              </a:rPr>
              <a:t>1</a:t>
            </a:r>
          </a:p>
        </p:txBody>
      </p:sp>
      <p:sp>
        <p:nvSpPr>
          <p:cNvPr id="26" name="Rectangle 25"/>
          <p:cNvSpPr/>
          <p:nvPr/>
        </p:nvSpPr>
        <p:spPr>
          <a:xfrm>
            <a:off x="888887" y="4393074"/>
            <a:ext cx="7363051" cy="313932"/>
          </a:xfrm>
          <a:prstGeom prst="rect">
            <a:avLst/>
          </a:prstGeom>
        </p:spPr>
        <p:txBody>
          <a:bodyPr wrap="square">
            <a:spAutoFit/>
          </a:bodyPr>
          <a:lstStyle/>
          <a:p>
            <a:pPr lvl="2">
              <a:lnSpc>
                <a:spcPct val="80000"/>
              </a:lnSpc>
            </a:pPr>
            <a:r>
              <a:rPr lang="en-US" altLang="en-US" dirty="0" smtClean="0">
                <a:latin typeface="Courier New" pitchFamily="49" charset="0"/>
              </a:rPr>
              <a:t>front=(front </a:t>
            </a:r>
            <a:r>
              <a:rPr lang="en-US" altLang="en-US" dirty="0">
                <a:latin typeface="Courier New" pitchFamily="49" charset="0"/>
              </a:rPr>
              <a:t>+ </a:t>
            </a:r>
            <a:r>
              <a:rPr lang="en-US" altLang="en-US" dirty="0" smtClean="0">
                <a:latin typeface="Courier New" pitchFamily="49" charset="0"/>
              </a:rPr>
              <a:t>1) </a:t>
            </a:r>
            <a:r>
              <a:rPr lang="en-US" altLang="en-US" dirty="0">
                <a:latin typeface="Courier New" pitchFamily="49" charset="0"/>
              </a:rPr>
              <a:t>% </a:t>
            </a:r>
            <a:r>
              <a:rPr lang="en-US" altLang="en-US" dirty="0" err="1">
                <a:latin typeface="Courier New" pitchFamily="49" charset="0"/>
              </a:rPr>
              <a:t>items.length</a:t>
            </a:r>
            <a:endParaRPr lang="en-US" altLang="en-US" dirty="0">
              <a:latin typeface="Courier New" pitchFamily="49" charset="0"/>
            </a:endParaRPr>
          </a:p>
        </p:txBody>
      </p:sp>
      <p:sp>
        <p:nvSpPr>
          <p:cNvPr id="27" name="Text Box 19"/>
          <p:cNvSpPr txBox="1">
            <a:spLocks noChangeArrowheads="1"/>
          </p:cNvSpPr>
          <p:nvPr/>
        </p:nvSpPr>
        <p:spPr bwMode="auto">
          <a:xfrm>
            <a:off x="1331913" y="3151188"/>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5</a:t>
            </a:r>
            <a:endParaRPr lang="en-US" altLang="en-US" sz="2400" b="1" dirty="0">
              <a:latin typeface="Courier New" pitchFamily="49" charset="0"/>
            </a:endParaRPr>
          </a:p>
        </p:txBody>
      </p:sp>
      <p:sp>
        <p:nvSpPr>
          <p:cNvPr id="28" name="Text Box 19"/>
          <p:cNvSpPr txBox="1">
            <a:spLocks noChangeArrowheads="1"/>
          </p:cNvSpPr>
          <p:nvPr/>
        </p:nvSpPr>
        <p:spPr bwMode="auto">
          <a:xfrm>
            <a:off x="1979613" y="3157765"/>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4</a:t>
            </a:r>
            <a:endParaRPr lang="en-US" altLang="en-US" sz="2400" b="1" dirty="0">
              <a:latin typeface="Courier New" pitchFamily="49" charset="0"/>
            </a:endParaRPr>
          </a:p>
        </p:txBody>
      </p:sp>
      <p:sp>
        <p:nvSpPr>
          <p:cNvPr id="29" name="Text Box 19"/>
          <p:cNvSpPr txBox="1">
            <a:spLocks noChangeArrowheads="1"/>
          </p:cNvSpPr>
          <p:nvPr/>
        </p:nvSpPr>
        <p:spPr bwMode="auto">
          <a:xfrm>
            <a:off x="2627313" y="3151188"/>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3</a:t>
            </a:r>
            <a:endParaRPr lang="en-US" altLang="en-US" sz="2400" b="1" dirty="0">
              <a:latin typeface="Courier New" pitchFamily="49" charset="0"/>
            </a:endParaRPr>
          </a:p>
        </p:txBody>
      </p:sp>
      <p:sp>
        <p:nvSpPr>
          <p:cNvPr id="30" name="Text Box 19"/>
          <p:cNvSpPr txBox="1">
            <a:spLocks noChangeArrowheads="1"/>
          </p:cNvSpPr>
          <p:nvPr/>
        </p:nvSpPr>
        <p:spPr bwMode="auto">
          <a:xfrm>
            <a:off x="3275013" y="3157765"/>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2</a:t>
            </a:r>
            <a:endParaRPr lang="en-US" altLang="en-US" sz="2400" b="1" dirty="0">
              <a:latin typeface="Courier New" pitchFamily="49" charset="0"/>
            </a:endParaRPr>
          </a:p>
        </p:txBody>
      </p:sp>
      <p:sp>
        <p:nvSpPr>
          <p:cNvPr id="31" name="Text Box 19"/>
          <p:cNvSpPr txBox="1">
            <a:spLocks noChangeArrowheads="1"/>
          </p:cNvSpPr>
          <p:nvPr/>
        </p:nvSpPr>
        <p:spPr bwMode="auto">
          <a:xfrm>
            <a:off x="3922713" y="3151188"/>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1</a:t>
            </a:r>
            <a:endParaRPr lang="en-US" altLang="en-US" sz="2400" b="1" dirty="0">
              <a:latin typeface="Courier New" pitchFamily="49" charset="0"/>
            </a:endParaRPr>
          </a:p>
        </p:txBody>
      </p:sp>
    </p:spTree>
    <p:extLst>
      <p:ext uri="{BB962C8B-B14F-4D97-AF65-F5344CB8AC3E}">
        <p14:creationId xmlns:p14="http://schemas.microsoft.com/office/powerpoint/2010/main" val="190172845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R</a:t>
            </a:r>
            <a:r>
              <a:rPr lang="en-US" smtClean="0">
                <a:latin typeface="Arial" charset="0"/>
                <a:ea typeface="Arial" charset="0"/>
                <a:cs typeface="Arial" charset="0"/>
              </a:rPr>
              <a:t>emove</a:t>
            </a:r>
            <a:endParaRPr lang="en-US" dirty="0">
              <a:latin typeface="Arial" charset="0"/>
              <a:ea typeface="Arial" charset="0"/>
              <a:cs typeface="Arial" charset="0"/>
            </a:endParaRPr>
          </a:p>
        </p:txBody>
      </p:sp>
      <p:grpSp>
        <p:nvGrpSpPr>
          <p:cNvPr id="4" name="Group 2"/>
          <p:cNvGrpSpPr>
            <a:grpSpLocks/>
          </p:cNvGrpSpPr>
          <p:nvPr/>
        </p:nvGrpSpPr>
        <p:grpSpPr bwMode="auto">
          <a:xfrm>
            <a:off x="684213" y="3141663"/>
            <a:ext cx="3887787" cy="466725"/>
            <a:chOff x="431" y="1979"/>
            <a:chExt cx="2449" cy="294"/>
          </a:xfrm>
        </p:grpSpPr>
        <p:sp>
          <p:nvSpPr>
            <p:cNvPr id="5" name="Text Box 3"/>
            <p:cNvSpPr txBox="1">
              <a:spLocks noChangeArrowheads="1"/>
            </p:cNvSpPr>
            <p:nvPr/>
          </p:nvSpPr>
          <p:spPr bwMode="auto">
            <a:xfrm>
              <a:off x="431"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6" name="Text Box 4"/>
            <p:cNvSpPr txBox="1">
              <a:spLocks noChangeArrowheads="1"/>
            </p:cNvSpPr>
            <p:nvPr/>
          </p:nvSpPr>
          <p:spPr bwMode="auto">
            <a:xfrm>
              <a:off x="2064"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7" name="Text Box 5"/>
            <p:cNvSpPr txBox="1">
              <a:spLocks noChangeArrowheads="1"/>
            </p:cNvSpPr>
            <p:nvPr/>
          </p:nvSpPr>
          <p:spPr bwMode="auto">
            <a:xfrm>
              <a:off x="1247"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8" name="Text Box 6"/>
            <p:cNvSpPr txBox="1">
              <a:spLocks noChangeArrowheads="1"/>
            </p:cNvSpPr>
            <p:nvPr/>
          </p:nvSpPr>
          <p:spPr bwMode="auto">
            <a:xfrm>
              <a:off x="839"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9" name="Text Box 7"/>
            <p:cNvSpPr txBox="1">
              <a:spLocks noChangeArrowheads="1"/>
            </p:cNvSpPr>
            <p:nvPr/>
          </p:nvSpPr>
          <p:spPr bwMode="auto">
            <a:xfrm>
              <a:off x="2472"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10" name="Text Box 8"/>
            <p:cNvSpPr txBox="1">
              <a:spLocks noChangeArrowheads="1"/>
            </p:cNvSpPr>
            <p:nvPr/>
          </p:nvSpPr>
          <p:spPr bwMode="auto">
            <a:xfrm>
              <a:off x="1655"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grpSp>
      <p:sp>
        <p:nvSpPr>
          <p:cNvPr id="11" name="Text Box 10"/>
          <p:cNvSpPr txBox="1">
            <a:spLocks noChangeArrowheads="1"/>
          </p:cNvSpPr>
          <p:nvPr/>
        </p:nvSpPr>
        <p:spPr bwMode="auto">
          <a:xfrm>
            <a:off x="6842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0</a:t>
            </a:r>
          </a:p>
        </p:txBody>
      </p:sp>
      <p:sp>
        <p:nvSpPr>
          <p:cNvPr id="12" name="Text Box 11"/>
          <p:cNvSpPr txBox="1">
            <a:spLocks noChangeArrowheads="1"/>
          </p:cNvSpPr>
          <p:nvPr/>
        </p:nvSpPr>
        <p:spPr bwMode="auto">
          <a:xfrm>
            <a:off x="13319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1</a:t>
            </a:r>
          </a:p>
        </p:txBody>
      </p:sp>
      <p:sp>
        <p:nvSpPr>
          <p:cNvPr id="13" name="Text Box 12"/>
          <p:cNvSpPr txBox="1">
            <a:spLocks noChangeArrowheads="1"/>
          </p:cNvSpPr>
          <p:nvPr/>
        </p:nvSpPr>
        <p:spPr bwMode="auto">
          <a:xfrm>
            <a:off x="19796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2</a:t>
            </a:r>
          </a:p>
        </p:txBody>
      </p:sp>
      <p:sp>
        <p:nvSpPr>
          <p:cNvPr id="14" name="Text Box 13"/>
          <p:cNvSpPr txBox="1">
            <a:spLocks noChangeArrowheads="1"/>
          </p:cNvSpPr>
          <p:nvPr/>
        </p:nvSpPr>
        <p:spPr bwMode="auto">
          <a:xfrm>
            <a:off x="26273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3</a:t>
            </a:r>
          </a:p>
        </p:txBody>
      </p:sp>
      <p:sp>
        <p:nvSpPr>
          <p:cNvPr id="15" name="Text Box 14"/>
          <p:cNvSpPr txBox="1">
            <a:spLocks noChangeArrowheads="1"/>
          </p:cNvSpPr>
          <p:nvPr/>
        </p:nvSpPr>
        <p:spPr bwMode="auto">
          <a:xfrm>
            <a:off x="3276600" y="3644900"/>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CA" altLang="en-US" sz="2400"/>
          </a:p>
        </p:txBody>
      </p:sp>
      <p:sp>
        <p:nvSpPr>
          <p:cNvPr id="16" name="Text Box 15"/>
          <p:cNvSpPr txBox="1">
            <a:spLocks noChangeArrowheads="1"/>
          </p:cNvSpPr>
          <p:nvPr/>
        </p:nvSpPr>
        <p:spPr bwMode="auto">
          <a:xfrm>
            <a:off x="3924300" y="3644900"/>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CA" altLang="en-US" sz="2400"/>
          </a:p>
        </p:txBody>
      </p:sp>
      <p:sp>
        <p:nvSpPr>
          <p:cNvPr id="17" name="Text Box 16"/>
          <p:cNvSpPr txBox="1">
            <a:spLocks noChangeArrowheads="1"/>
          </p:cNvSpPr>
          <p:nvPr/>
        </p:nvSpPr>
        <p:spPr bwMode="auto">
          <a:xfrm>
            <a:off x="3276600"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4</a:t>
            </a:r>
          </a:p>
        </p:txBody>
      </p:sp>
      <p:sp>
        <p:nvSpPr>
          <p:cNvPr id="18" name="Text Box 17"/>
          <p:cNvSpPr txBox="1">
            <a:spLocks noChangeArrowheads="1"/>
          </p:cNvSpPr>
          <p:nvPr/>
        </p:nvSpPr>
        <p:spPr bwMode="auto">
          <a:xfrm>
            <a:off x="3924300"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5</a:t>
            </a:r>
          </a:p>
        </p:txBody>
      </p:sp>
      <p:sp>
        <p:nvSpPr>
          <p:cNvPr id="19" name="Text Box 18"/>
          <p:cNvSpPr txBox="1">
            <a:spLocks noChangeArrowheads="1"/>
          </p:cNvSpPr>
          <p:nvPr/>
        </p:nvSpPr>
        <p:spPr bwMode="auto">
          <a:xfrm>
            <a:off x="4870450" y="1834326"/>
            <a:ext cx="3816350" cy="1015663"/>
          </a:xfrm>
          <a:prstGeom prst="rect">
            <a:avLst/>
          </a:prstGeom>
          <a:noFill/>
          <a:ln w="19050">
            <a:solidFill>
              <a:schemeClr val="hlink"/>
            </a:solidFill>
            <a:miter lim="800000"/>
            <a:headEnd/>
            <a:tailEnd/>
          </a:ln>
          <a:effectLst/>
        </p:spPr>
        <p:txBody>
          <a:bodyPr>
            <a:spAutoFit/>
          </a:bodyPr>
          <a:lstStyle/>
          <a:p>
            <a:pPr eaLnBrk="0" hangingPunct="0"/>
            <a:r>
              <a:rPr lang="en-US" altLang="en-US" sz="2000" dirty="0">
                <a:solidFill>
                  <a:srgbClr val="008000"/>
                </a:solidFill>
                <a:latin typeface="Courier New" pitchFamily="49" charset="0"/>
              </a:rPr>
              <a:t>//Java Code</a:t>
            </a:r>
          </a:p>
          <a:p>
            <a:pPr eaLnBrk="0" hangingPunct="0"/>
            <a:r>
              <a:rPr lang="en-US" altLang="en-US" sz="2000" b="1" dirty="0" err="1" smtClean="0">
                <a:latin typeface="Courier New" pitchFamily="49" charset="0"/>
              </a:rPr>
              <a:t>q.remove</a:t>
            </a:r>
            <a:r>
              <a:rPr lang="en-US" altLang="en-US" sz="2000" b="1" dirty="0" smtClean="0">
                <a:latin typeface="Courier New" pitchFamily="49" charset="0"/>
              </a:rPr>
              <a:t>();</a:t>
            </a:r>
            <a:endParaRPr lang="en-US" altLang="en-US" sz="2000" b="1" dirty="0" smtClean="0">
              <a:solidFill>
                <a:srgbClr val="008000"/>
              </a:solidFill>
              <a:latin typeface="Courier New" pitchFamily="49" charset="0"/>
            </a:endParaRPr>
          </a:p>
          <a:p>
            <a:pPr eaLnBrk="0" hangingPunct="0"/>
            <a:r>
              <a:rPr lang="en-US" altLang="en-US" sz="2000" dirty="0" err="1" smtClean="0">
                <a:latin typeface="Courier New" pitchFamily="49" charset="0"/>
              </a:rPr>
              <a:t>q.add</a:t>
            </a:r>
            <a:r>
              <a:rPr lang="en-US" altLang="en-US" sz="2000" dirty="0" smtClean="0">
                <a:latin typeface="Courier New" pitchFamily="49" charset="0"/>
              </a:rPr>
              <a:t>(8);</a:t>
            </a:r>
          </a:p>
        </p:txBody>
      </p:sp>
      <p:sp>
        <p:nvSpPr>
          <p:cNvPr id="21" name="Text Box 20"/>
          <p:cNvSpPr txBox="1">
            <a:spLocks noChangeArrowheads="1"/>
          </p:cNvSpPr>
          <p:nvPr/>
        </p:nvSpPr>
        <p:spPr bwMode="auto">
          <a:xfrm>
            <a:off x="684213" y="2482849"/>
            <a:ext cx="1512887" cy="466725"/>
          </a:xfrm>
          <a:prstGeom prst="rect">
            <a:avLst/>
          </a:prstGeom>
          <a:noFill/>
          <a:ln w="9525">
            <a:solidFill>
              <a:srgbClr val="808080"/>
            </a:solidFill>
            <a:miter lim="800000"/>
            <a:headEnd/>
            <a:tailEnd/>
          </a:ln>
          <a:effectLst/>
          <a:extLst>
            <a:ext uri="{909E8E84-426E-40dd-AFC4-6F175D3DCCD1}">
              <a14:hiddenFill xmlns:a14="http://schemas.microsoft.com/office/drawing/2010/main" xmlns="">
                <a:solidFill>
                  <a:srgbClr val="C0C0C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a:latin typeface="Courier New" pitchFamily="49" charset="0"/>
              </a:rPr>
              <a:t>front</a:t>
            </a:r>
            <a:r>
              <a:rPr lang="en-US" altLang="en-US" sz="2400">
                <a:latin typeface="Courier New" pitchFamily="49" charset="0"/>
              </a:rPr>
              <a:t> = </a:t>
            </a:r>
          </a:p>
        </p:txBody>
      </p:sp>
      <p:sp>
        <p:nvSpPr>
          <p:cNvPr id="22" name="Text Box 21"/>
          <p:cNvSpPr txBox="1">
            <a:spLocks noChangeArrowheads="1"/>
          </p:cNvSpPr>
          <p:nvPr/>
        </p:nvSpPr>
        <p:spPr bwMode="auto">
          <a:xfrm>
            <a:off x="2197100" y="2482849"/>
            <a:ext cx="647700" cy="46672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1</a:t>
            </a:r>
            <a:endParaRPr lang="en-US" altLang="en-US" sz="2400" b="1" dirty="0">
              <a:latin typeface="Courier New" pitchFamily="49" charset="0"/>
            </a:endParaRPr>
          </a:p>
        </p:txBody>
      </p:sp>
      <p:sp>
        <p:nvSpPr>
          <p:cNvPr id="26" name="Rectangle 25"/>
          <p:cNvSpPr/>
          <p:nvPr/>
        </p:nvSpPr>
        <p:spPr>
          <a:xfrm>
            <a:off x="888887" y="4393074"/>
            <a:ext cx="7363051" cy="313932"/>
          </a:xfrm>
          <a:prstGeom prst="rect">
            <a:avLst/>
          </a:prstGeom>
        </p:spPr>
        <p:txBody>
          <a:bodyPr wrap="square">
            <a:spAutoFit/>
          </a:bodyPr>
          <a:lstStyle/>
          <a:p>
            <a:pPr lvl="2">
              <a:lnSpc>
                <a:spcPct val="80000"/>
              </a:lnSpc>
            </a:pPr>
            <a:r>
              <a:rPr lang="en-US" altLang="en-US" dirty="0" smtClean="0">
                <a:latin typeface="Courier New" pitchFamily="49" charset="0"/>
              </a:rPr>
              <a:t>front=(front </a:t>
            </a:r>
            <a:r>
              <a:rPr lang="en-US" altLang="en-US" dirty="0">
                <a:latin typeface="Courier New" pitchFamily="49" charset="0"/>
              </a:rPr>
              <a:t>+ </a:t>
            </a:r>
            <a:r>
              <a:rPr lang="en-US" altLang="en-US" dirty="0" smtClean="0">
                <a:latin typeface="Courier New" pitchFamily="49" charset="0"/>
              </a:rPr>
              <a:t>1) </a:t>
            </a:r>
            <a:r>
              <a:rPr lang="en-US" altLang="en-US" dirty="0">
                <a:latin typeface="Courier New" pitchFamily="49" charset="0"/>
              </a:rPr>
              <a:t>% </a:t>
            </a:r>
            <a:r>
              <a:rPr lang="en-US" altLang="en-US" dirty="0" err="1">
                <a:latin typeface="Courier New" pitchFamily="49" charset="0"/>
              </a:rPr>
              <a:t>items.length</a:t>
            </a:r>
            <a:endParaRPr lang="en-US" altLang="en-US" dirty="0">
              <a:latin typeface="Courier New" pitchFamily="49" charset="0"/>
            </a:endParaRPr>
          </a:p>
        </p:txBody>
      </p:sp>
      <p:sp>
        <p:nvSpPr>
          <p:cNvPr id="27" name="Text Box 19"/>
          <p:cNvSpPr txBox="1">
            <a:spLocks noChangeArrowheads="1"/>
          </p:cNvSpPr>
          <p:nvPr/>
        </p:nvSpPr>
        <p:spPr bwMode="auto">
          <a:xfrm>
            <a:off x="1331913" y="3151188"/>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5</a:t>
            </a:r>
            <a:endParaRPr lang="en-US" altLang="en-US" sz="2400" b="1" dirty="0">
              <a:latin typeface="Courier New" pitchFamily="49" charset="0"/>
            </a:endParaRPr>
          </a:p>
        </p:txBody>
      </p:sp>
      <p:sp>
        <p:nvSpPr>
          <p:cNvPr id="28" name="Text Box 19"/>
          <p:cNvSpPr txBox="1">
            <a:spLocks noChangeArrowheads="1"/>
          </p:cNvSpPr>
          <p:nvPr/>
        </p:nvSpPr>
        <p:spPr bwMode="auto">
          <a:xfrm>
            <a:off x="1979613" y="3157765"/>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4</a:t>
            </a:r>
            <a:endParaRPr lang="en-US" altLang="en-US" sz="2400" b="1" dirty="0">
              <a:latin typeface="Courier New" pitchFamily="49" charset="0"/>
            </a:endParaRPr>
          </a:p>
        </p:txBody>
      </p:sp>
      <p:sp>
        <p:nvSpPr>
          <p:cNvPr id="29" name="Text Box 19"/>
          <p:cNvSpPr txBox="1">
            <a:spLocks noChangeArrowheads="1"/>
          </p:cNvSpPr>
          <p:nvPr/>
        </p:nvSpPr>
        <p:spPr bwMode="auto">
          <a:xfrm>
            <a:off x="2627313" y="3151188"/>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3</a:t>
            </a:r>
            <a:endParaRPr lang="en-US" altLang="en-US" sz="2400" b="1" dirty="0">
              <a:latin typeface="Courier New" pitchFamily="49" charset="0"/>
            </a:endParaRPr>
          </a:p>
        </p:txBody>
      </p:sp>
      <p:sp>
        <p:nvSpPr>
          <p:cNvPr id="30" name="Text Box 19"/>
          <p:cNvSpPr txBox="1">
            <a:spLocks noChangeArrowheads="1"/>
          </p:cNvSpPr>
          <p:nvPr/>
        </p:nvSpPr>
        <p:spPr bwMode="auto">
          <a:xfrm>
            <a:off x="3275013" y="3157765"/>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2</a:t>
            </a:r>
            <a:endParaRPr lang="en-US" altLang="en-US" sz="2400" b="1" dirty="0">
              <a:latin typeface="Courier New" pitchFamily="49" charset="0"/>
            </a:endParaRPr>
          </a:p>
        </p:txBody>
      </p:sp>
      <p:sp>
        <p:nvSpPr>
          <p:cNvPr id="31" name="Text Box 19"/>
          <p:cNvSpPr txBox="1">
            <a:spLocks noChangeArrowheads="1"/>
          </p:cNvSpPr>
          <p:nvPr/>
        </p:nvSpPr>
        <p:spPr bwMode="auto">
          <a:xfrm>
            <a:off x="3922713" y="3151188"/>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1</a:t>
            </a:r>
            <a:endParaRPr lang="en-US" altLang="en-US" sz="2400" b="1" dirty="0">
              <a:latin typeface="Courier New" pitchFamily="49" charset="0"/>
            </a:endParaRPr>
          </a:p>
        </p:txBody>
      </p:sp>
      <p:sp>
        <p:nvSpPr>
          <p:cNvPr id="32" name="Rectangle 31"/>
          <p:cNvSpPr/>
          <p:nvPr/>
        </p:nvSpPr>
        <p:spPr>
          <a:xfrm>
            <a:off x="867116" y="4866596"/>
            <a:ext cx="7363051" cy="549381"/>
          </a:xfrm>
          <a:prstGeom prst="rect">
            <a:avLst/>
          </a:prstGeom>
        </p:spPr>
        <p:txBody>
          <a:bodyPr wrap="square">
            <a:spAutoFit/>
          </a:bodyPr>
          <a:lstStyle/>
          <a:p>
            <a:pPr lvl="2">
              <a:lnSpc>
                <a:spcPct val="80000"/>
              </a:lnSpc>
            </a:pPr>
            <a:r>
              <a:rPr lang="en-US" altLang="en-US" dirty="0" smtClean="0">
                <a:latin typeface="Courier New" pitchFamily="49" charset="0"/>
              </a:rPr>
              <a:t>rear =(front </a:t>
            </a:r>
            <a:r>
              <a:rPr lang="en-US" altLang="en-US" dirty="0">
                <a:latin typeface="Courier New" pitchFamily="49" charset="0"/>
              </a:rPr>
              <a:t>+ count) % </a:t>
            </a:r>
            <a:r>
              <a:rPr lang="en-US" altLang="en-US" dirty="0" err="1" smtClean="0">
                <a:latin typeface="Courier New" pitchFamily="49" charset="0"/>
              </a:rPr>
              <a:t>items.length</a:t>
            </a:r>
            <a:endParaRPr lang="en-US" altLang="en-US" dirty="0" smtClean="0">
              <a:latin typeface="Courier New" pitchFamily="49" charset="0"/>
            </a:endParaRPr>
          </a:p>
          <a:p>
            <a:pPr lvl="2">
              <a:lnSpc>
                <a:spcPct val="80000"/>
              </a:lnSpc>
            </a:pPr>
            <a:r>
              <a:rPr lang="en-US" altLang="en-US" dirty="0" smtClean="0">
                <a:latin typeface="Courier New" pitchFamily="49" charset="0"/>
              </a:rPr>
              <a:t>rear = 0</a:t>
            </a:r>
            <a:endParaRPr lang="en-US" altLang="en-US" dirty="0">
              <a:latin typeface="Courier New" pitchFamily="49" charset="0"/>
            </a:endParaRPr>
          </a:p>
        </p:txBody>
      </p:sp>
      <p:sp>
        <p:nvSpPr>
          <p:cNvPr id="33" name="Text Box 20"/>
          <p:cNvSpPr txBox="1">
            <a:spLocks noChangeArrowheads="1"/>
          </p:cNvSpPr>
          <p:nvPr/>
        </p:nvSpPr>
        <p:spPr bwMode="auto">
          <a:xfrm>
            <a:off x="5399881" y="3567566"/>
            <a:ext cx="1512887" cy="466725"/>
          </a:xfrm>
          <a:prstGeom prst="rect">
            <a:avLst/>
          </a:prstGeom>
          <a:noFill/>
          <a:ln w="9525">
            <a:solidFill>
              <a:srgbClr val="808080"/>
            </a:solidFill>
            <a:miter lim="800000"/>
            <a:headEnd/>
            <a:tailEnd/>
          </a:ln>
          <a:effectLst/>
          <a:extLst>
            <a:ext uri="{909E8E84-426E-40dd-AFC4-6F175D3DCCD1}">
              <a14:hiddenFill xmlns:a14="http://schemas.microsoft.com/office/drawing/2010/main" xmlns="">
                <a:solidFill>
                  <a:srgbClr val="C0C0C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dirty="0" smtClean="0">
                <a:latin typeface="Courier New" pitchFamily="49" charset="0"/>
              </a:rPr>
              <a:t>count</a:t>
            </a:r>
            <a:r>
              <a:rPr lang="en-US" altLang="en-US" sz="2400" dirty="0" smtClean="0">
                <a:latin typeface="Courier New" pitchFamily="49" charset="0"/>
              </a:rPr>
              <a:t>= </a:t>
            </a:r>
            <a:endParaRPr lang="en-US" altLang="en-US" sz="2400" dirty="0">
              <a:latin typeface="Courier New" pitchFamily="49" charset="0"/>
            </a:endParaRPr>
          </a:p>
        </p:txBody>
      </p:sp>
      <p:sp>
        <p:nvSpPr>
          <p:cNvPr id="34" name="Text Box 21"/>
          <p:cNvSpPr txBox="1">
            <a:spLocks noChangeArrowheads="1"/>
          </p:cNvSpPr>
          <p:nvPr/>
        </p:nvSpPr>
        <p:spPr bwMode="auto">
          <a:xfrm>
            <a:off x="6912768" y="3567566"/>
            <a:ext cx="647700" cy="46672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5</a:t>
            </a:r>
            <a:endParaRPr lang="en-US" altLang="en-US" sz="2400" b="1" dirty="0">
              <a:latin typeface="Courier New" pitchFamily="49" charset="0"/>
            </a:endParaRPr>
          </a:p>
        </p:txBody>
      </p:sp>
    </p:spTree>
    <p:extLst>
      <p:ext uri="{BB962C8B-B14F-4D97-AF65-F5344CB8AC3E}">
        <p14:creationId xmlns:p14="http://schemas.microsoft.com/office/powerpoint/2010/main" val="1351024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20" y="503238"/>
            <a:ext cx="8603087" cy="868362"/>
          </a:xfrm>
        </p:spPr>
        <p:txBody>
          <a:bodyPr>
            <a:noAutofit/>
          </a:bodyPr>
          <a:lstStyle/>
          <a:p>
            <a:pPr algn="l"/>
            <a:r>
              <a:rPr lang="en-US" sz="3600" dirty="0" smtClean="0">
                <a:latin typeface="Arial" charset="0"/>
                <a:ea typeface="Arial" charset="0"/>
                <a:cs typeface="Arial" charset="0"/>
              </a:rPr>
              <a:t>Recap: Class </a:t>
            </a:r>
            <a:r>
              <a:rPr lang="en-US" sz="3600" dirty="0" err="1" smtClean="0">
                <a:latin typeface="Arial" charset="0"/>
                <a:ea typeface="Arial" charset="0"/>
                <a:cs typeface="Arial" charset="0"/>
              </a:rPr>
              <a:t>LinkedList</a:t>
            </a:r>
            <a:r>
              <a:rPr lang="en-US" sz="3600" dirty="0" smtClean="0">
                <a:latin typeface="Arial" charset="0"/>
                <a:ea typeface="Arial" charset="0"/>
                <a:cs typeface="Arial" charset="0"/>
              </a:rPr>
              <a:t>&lt;E&gt; : Methods</a:t>
            </a:r>
            <a:endParaRPr lang="en-US" sz="3600" dirty="0">
              <a:latin typeface="Arial" charset="0"/>
              <a:ea typeface="Arial" charset="0"/>
              <a:cs typeface="Arial"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000" t="13002" r="40845" b="33730"/>
          <a:stretch/>
        </p:blipFill>
        <p:spPr>
          <a:xfrm>
            <a:off x="0" y="1262130"/>
            <a:ext cx="9180112" cy="5595870"/>
          </a:xfrm>
          <a:prstGeom prst="rect">
            <a:avLst/>
          </a:prstGeom>
        </p:spPr>
      </p:pic>
    </p:spTree>
    <p:extLst>
      <p:ext uri="{BB962C8B-B14F-4D97-AF65-F5344CB8AC3E}">
        <p14:creationId xmlns:p14="http://schemas.microsoft.com/office/powerpoint/2010/main" val="5197633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a:latin typeface="Arial" charset="0"/>
                <a:ea typeface="Arial" charset="0"/>
                <a:cs typeface="Arial" charset="0"/>
              </a:rPr>
              <a:t>Insert and R</a:t>
            </a:r>
            <a:r>
              <a:rPr lang="en-US" dirty="0" smtClean="0">
                <a:latin typeface="Arial" charset="0"/>
                <a:ea typeface="Arial" charset="0"/>
                <a:cs typeface="Arial" charset="0"/>
              </a:rPr>
              <a:t>emove</a:t>
            </a:r>
            <a:endParaRPr lang="en-US" dirty="0">
              <a:latin typeface="Arial" charset="0"/>
              <a:ea typeface="Arial" charset="0"/>
              <a:cs typeface="Arial" charset="0"/>
            </a:endParaRPr>
          </a:p>
        </p:txBody>
      </p:sp>
      <p:grpSp>
        <p:nvGrpSpPr>
          <p:cNvPr id="4" name="Group 2"/>
          <p:cNvGrpSpPr>
            <a:grpSpLocks/>
          </p:cNvGrpSpPr>
          <p:nvPr/>
        </p:nvGrpSpPr>
        <p:grpSpPr bwMode="auto">
          <a:xfrm>
            <a:off x="684213" y="3141663"/>
            <a:ext cx="3887787" cy="466725"/>
            <a:chOff x="431" y="1979"/>
            <a:chExt cx="2449" cy="294"/>
          </a:xfrm>
        </p:grpSpPr>
        <p:sp>
          <p:nvSpPr>
            <p:cNvPr id="5" name="Text Box 3"/>
            <p:cNvSpPr txBox="1">
              <a:spLocks noChangeArrowheads="1"/>
            </p:cNvSpPr>
            <p:nvPr/>
          </p:nvSpPr>
          <p:spPr bwMode="auto">
            <a:xfrm>
              <a:off x="431"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8</a:t>
              </a:r>
              <a:endParaRPr lang="en-US" altLang="en-US" sz="2400" b="1" dirty="0">
                <a:latin typeface="Courier New" pitchFamily="49" charset="0"/>
              </a:endParaRPr>
            </a:p>
          </p:txBody>
        </p:sp>
        <p:sp>
          <p:nvSpPr>
            <p:cNvPr id="6" name="Text Box 4"/>
            <p:cNvSpPr txBox="1">
              <a:spLocks noChangeArrowheads="1"/>
            </p:cNvSpPr>
            <p:nvPr/>
          </p:nvSpPr>
          <p:spPr bwMode="auto">
            <a:xfrm>
              <a:off x="2064"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7" name="Text Box 5"/>
            <p:cNvSpPr txBox="1">
              <a:spLocks noChangeArrowheads="1"/>
            </p:cNvSpPr>
            <p:nvPr/>
          </p:nvSpPr>
          <p:spPr bwMode="auto">
            <a:xfrm>
              <a:off x="1247"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8" name="Text Box 6"/>
            <p:cNvSpPr txBox="1">
              <a:spLocks noChangeArrowheads="1"/>
            </p:cNvSpPr>
            <p:nvPr/>
          </p:nvSpPr>
          <p:spPr bwMode="auto">
            <a:xfrm>
              <a:off x="839"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10</a:t>
              </a:r>
              <a:endParaRPr lang="en-US" altLang="en-US" sz="2400" b="1" dirty="0">
                <a:latin typeface="Courier New" pitchFamily="49" charset="0"/>
              </a:endParaRPr>
            </a:p>
          </p:txBody>
        </p:sp>
        <p:sp>
          <p:nvSpPr>
            <p:cNvPr id="9" name="Text Box 7"/>
            <p:cNvSpPr txBox="1">
              <a:spLocks noChangeArrowheads="1"/>
            </p:cNvSpPr>
            <p:nvPr/>
          </p:nvSpPr>
          <p:spPr bwMode="auto">
            <a:xfrm>
              <a:off x="2472"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sp>
          <p:nvSpPr>
            <p:cNvPr id="10" name="Text Box 8"/>
            <p:cNvSpPr txBox="1">
              <a:spLocks noChangeArrowheads="1"/>
            </p:cNvSpPr>
            <p:nvPr/>
          </p:nvSpPr>
          <p:spPr bwMode="auto">
            <a:xfrm>
              <a:off x="1655" y="1979"/>
              <a:ext cx="408" cy="29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US" altLang="en-US" sz="2400">
                <a:latin typeface="Courier New" pitchFamily="49" charset="0"/>
              </a:endParaRPr>
            </a:p>
          </p:txBody>
        </p:sp>
      </p:grpSp>
      <p:sp>
        <p:nvSpPr>
          <p:cNvPr id="11" name="Text Box 10"/>
          <p:cNvSpPr txBox="1">
            <a:spLocks noChangeArrowheads="1"/>
          </p:cNvSpPr>
          <p:nvPr/>
        </p:nvSpPr>
        <p:spPr bwMode="auto">
          <a:xfrm>
            <a:off x="6842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0</a:t>
            </a:r>
          </a:p>
        </p:txBody>
      </p:sp>
      <p:sp>
        <p:nvSpPr>
          <p:cNvPr id="12" name="Text Box 11"/>
          <p:cNvSpPr txBox="1">
            <a:spLocks noChangeArrowheads="1"/>
          </p:cNvSpPr>
          <p:nvPr/>
        </p:nvSpPr>
        <p:spPr bwMode="auto">
          <a:xfrm>
            <a:off x="13319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1</a:t>
            </a:r>
          </a:p>
        </p:txBody>
      </p:sp>
      <p:sp>
        <p:nvSpPr>
          <p:cNvPr id="13" name="Text Box 12"/>
          <p:cNvSpPr txBox="1">
            <a:spLocks noChangeArrowheads="1"/>
          </p:cNvSpPr>
          <p:nvPr/>
        </p:nvSpPr>
        <p:spPr bwMode="auto">
          <a:xfrm>
            <a:off x="19796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2</a:t>
            </a:r>
          </a:p>
        </p:txBody>
      </p:sp>
      <p:sp>
        <p:nvSpPr>
          <p:cNvPr id="14" name="Text Box 13"/>
          <p:cNvSpPr txBox="1">
            <a:spLocks noChangeArrowheads="1"/>
          </p:cNvSpPr>
          <p:nvPr/>
        </p:nvSpPr>
        <p:spPr bwMode="auto">
          <a:xfrm>
            <a:off x="2627313"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3</a:t>
            </a:r>
          </a:p>
        </p:txBody>
      </p:sp>
      <p:sp>
        <p:nvSpPr>
          <p:cNvPr id="15" name="Text Box 14"/>
          <p:cNvSpPr txBox="1">
            <a:spLocks noChangeArrowheads="1"/>
          </p:cNvSpPr>
          <p:nvPr/>
        </p:nvSpPr>
        <p:spPr bwMode="auto">
          <a:xfrm>
            <a:off x="3276600" y="3644900"/>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CA" altLang="en-US" sz="2400"/>
          </a:p>
        </p:txBody>
      </p:sp>
      <p:sp>
        <p:nvSpPr>
          <p:cNvPr id="16" name="Text Box 15"/>
          <p:cNvSpPr txBox="1">
            <a:spLocks noChangeArrowheads="1"/>
          </p:cNvSpPr>
          <p:nvPr/>
        </p:nvSpPr>
        <p:spPr bwMode="auto">
          <a:xfrm>
            <a:off x="3924300" y="3644900"/>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endParaRPr lang="en-CA" altLang="en-US" sz="2400"/>
          </a:p>
        </p:txBody>
      </p:sp>
      <p:sp>
        <p:nvSpPr>
          <p:cNvPr id="17" name="Text Box 16"/>
          <p:cNvSpPr txBox="1">
            <a:spLocks noChangeArrowheads="1"/>
          </p:cNvSpPr>
          <p:nvPr/>
        </p:nvSpPr>
        <p:spPr bwMode="auto">
          <a:xfrm>
            <a:off x="3276600"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4</a:t>
            </a:r>
          </a:p>
        </p:txBody>
      </p:sp>
      <p:sp>
        <p:nvSpPr>
          <p:cNvPr id="18" name="Text Box 17"/>
          <p:cNvSpPr txBox="1">
            <a:spLocks noChangeArrowheads="1"/>
          </p:cNvSpPr>
          <p:nvPr/>
        </p:nvSpPr>
        <p:spPr bwMode="auto">
          <a:xfrm>
            <a:off x="3924300" y="3644900"/>
            <a:ext cx="6477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t>5</a:t>
            </a:r>
          </a:p>
        </p:txBody>
      </p:sp>
      <p:sp>
        <p:nvSpPr>
          <p:cNvPr id="19" name="Text Box 18"/>
          <p:cNvSpPr txBox="1">
            <a:spLocks noChangeArrowheads="1"/>
          </p:cNvSpPr>
          <p:nvPr/>
        </p:nvSpPr>
        <p:spPr bwMode="auto">
          <a:xfrm>
            <a:off x="4870450" y="1834326"/>
            <a:ext cx="3816350" cy="1323439"/>
          </a:xfrm>
          <a:prstGeom prst="rect">
            <a:avLst/>
          </a:prstGeom>
          <a:noFill/>
          <a:ln w="19050">
            <a:solidFill>
              <a:schemeClr val="hlink"/>
            </a:solidFill>
            <a:miter lim="800000"/>
            <a:headEnd/>
            <a:tailEnd/>
          </a:ln>
          <a:effectLst/>
        </p:spPr>
        <p:txBody>
          <a:bodyPr>
            <a:spAutoFit/>
          </a:bodyPr>
          <a:lstStyle/>
          <a:p>
            <a:pPr eaLnBrk="0" hangingPunct="0"/>
            <a:r>
              <a:rPr lang="en-US" altLang="en-US" sz="2000" dirty="0">
                <a:solidFill>
                  <a:srgbClr val="008000"/>
                </a:solidFill>
                <a:latin typeface="Courier New" pitchFamily="49" charset="0"/>
              </a:rPr>
              <a:t>//Java </a:t>
            </a:r>
            <a:r>
              <a:rPr lang="en-US" altLang="en-US" sz="2000" dirty="0" smtClean="0">
                <a:solidFill>
                  <a:srgbClr val="008000"/>
                </a:solidFill>
                <a:latin typeface="Courier New" pitchFamily="49" charset="0"/>
              </a:rPr>
              <a:t>Code</a:t>
            </a:r>
          </a:p>
          <a:p>
            <a:pPr eaLnBrk="0" hangingPunct="0"/>
            <a:r>
              <a:rPr lang="en-US" altLang="en-US" sz="2000" dirty="0" err="1">
                <a:latin typeface="Courier New" pitchFamily="49" charset="0"/>
              </a:rPr>
              <a:t>q.add</a:t>
            </a:r>
            <a:r>
              <a:rPr lang="en-US" altLang="en-US" sz="2000" dirty="0" smtClean="0">
                <a:latin typeface="Courier New" pitchFamily="49" charset="0"/>
              </a:rPr>
              <a:t>(</a:t>
            </a:r>
            <a:r>
              <a:rPr lang="en-US" altLang="en-US" sz="2000" dirty="0">
                <a:latin typeface="Courier New" pitchFamily="49" charset="0"/>
              </a:rPr>
              <a:t>8</a:t>
            </a:r>
            <a:r>
              <a:rPr lang="en-US" altLang="en-US" sz="2000" dirty="0" smtClean="0">
                <a:latin typeface="Courier New" pitchFamily="49" charset="0"/>
              </a:rPr>
              <a:t>);</a:t>
            </a:r>
            <a:endParaRPr lang="en-US" altLang="en-US" sz="2000" dirty="0">
              <a:solidFill>
                <a:srgbClr val="008000"/>
              </a:solidFill>
              <a:latin typeface="Courier New" pitchFamily="49" charset="0"/>
            </a:endParaRPr>
          </a:p>
          <a:p>
            <a:pPr eaLnBrk="0" hangingPunct="0"/>
            <a:r>
              <a:rPr lang="en-US" altLang="en-US" sz="2000" dirty="0" err="1" smtClean="0">
                <a:latin typeface="Courier New" pitchFamily="49" charset="0"/>
              </a:rPr>
              <a:t>q.remove</a:t>
            </a:r>
            <a:r>
              <a:rPr lang="en-US" altLang="en-US" sz="2000" dirty="0" smtClean="0">
                <a:latin typeface="Courier New" pitchFamily="49" charset="0"/>
              </a:rPr>
              <a:t>();</a:t>
            </a:r>
            <a:endParaRPr lang="en-US" altLang="en-US" sz="2000" dirty="0" smtClean="0">
              <a:solidFill>
                <a:srgbClr val="008000"/>
              </a:solidFill>
              <a:latin typeface="Courier New" pitchFamily="49" charset="0"/>
            </a:endParaRPr>
          </a:p>
          <a:p>
            <a:pPr eaLnBrk="0" hangingPunct="0"/>
            <a:r>
              <a:rPr lang="en-US" altLang="en-US" sz="2000" dirty="0" err="1" smtClean="0">
                <a:latin typeface="Courier New" pitchFamily="49" charset="0"/>
              </a:rPr>
              <a:t>q.add</a:t>
            </a:r>
            <a:r>
              <a:rPr lang="en-US" altLang="en-US" sz="2000" dirty="0" smtClean="0">
                <a:latin typeface="Courier New" pitchFamily="49" charset="0"/>
              </a:rPr>
              <a:t>(10);</a:t>
            </a:r>
          </a:p>
        </p:txBody>
      </p:sp>
      <p:sp>
        <p:nvSpPr>
          <p:cNvPr id="21" name="Text Box 20"/>
          <p:cNvSpPr txBox="1">
            <a:spLocks noChangeArrowheads="1"/>
          </p:cNvSpPr>
          <p:nvPr/>
        </p:nvSpPr>
        <p:spPr bwMode="auto">
          <a:xfrm>
            <a:off x="684213" y="2482849"/>
            <a:ext cx="1512887" cy="466725"/>
          </a:xfrm>
          <a:prstGeom prst="rect">
            <a:avLst/>
          </a:prstGeom>
          <a:noFill/>
          <a:ln w="9525">
            <a:solidFill>
              <a:srgbClr val="808080"/>
            </a:solidFill>
            <a:miter lim="800000"/>
            <a:headEnd/>
            <a:tailEnd/>
          </a:ln>
          <a:effectLst/>
          <a:extLst>
            <a:ext uri="{909E8E84-426E-40dd-AFC4-6F175D3DCCD1}">
              <a14:hiddenFill xmlns:a14="http://schemas.microsoft.com/office/drawing/2010/main" xmlns="">
                <a:solidFill>
                  <a:srgbClr val="C0C0C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a:latin typeface="Courier New" pitchFamily="49" charset="0"/>
              </a:rPr>
              <a:t>front</a:t>
            </a:r>
            <a:r>
              <a:rPr lang="en-US" altLang="en-US" sz="2400">
                <a:latin typeface="Courier New" pitchFamily="49" charset="0"/>
              </a:rPr>
              <a:t> = </a:t>
            </a:r>
          </a:p>
        </p:txBody>
      </p:sp>
      <p:sp>
        <p:nvSpPr>
          <p:cNvPr id="22" name="Text Box 21"/>
          <p:cNvSpPr txBox="1">
            <a:spLocks noChangeArrowheads="1"/>
          </p:cNvSpPr>
          <p:nvPr/>
        </p:nvSpPr>
        <p:spPr bwMode="auto">
          <a:xfrm>
            <a:off x="2197100" y="2482849"/>
            <a:ext cx="647700" cy="46672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1</a:t>
            </a:r>
            <a:endParaRPr lang="en-US" altLang="en-US" sz="2400" b="1" dirty="0">
              <a:latin typeface="Courier New" pitchFamily="49" charset="0"/>
            </a:endParaRPr>
          </a:p>
        </p:txBody>
      </p:sp>
      <p:sp>
        <p:nvSpPr>
          <p:cNvPr id="26" name="Rectangle 25"/>
          <p:cNvSpPr/>
          <p:nvPr/>
        </p:nvSpPr>
        <p:spPr>
          <a:xfrm>
            <a:off x="888887" y="4393074"/>
            <a:ext cx="7363051" cy="313932"/>
          </a:xfrm>
          <a:prstGeom prst="rect">
            <a:avLst/>
          </a:prstGeom>
        </p:spPr>
        <p:txBody>
          <a:bodyPr wrap="square">
            <a:spAutoFit/>
          </a:bodyPr>
          <a:lstStyle/>
          <a:p>
            <a:pPr lvl="2">
              <a:lnSpc>
                <a:spcPct val="80000"/>
              </a:lnSpc>
            </a:pPr>
            <a:r>
              <a:rPr lang="en-US" altLang="en-US" dirty="0" smtClean="0">
                <a:latin typeface="Courier New" pitchFamily="49" charset="0"/>
              </a:rPr>
              <a:t>front=(front </a:t>
            </a:r>
            <a:r>
              <a:rPr lang="en-US" altLang="en-US" dirty="0">
                <a:latin typeface="Courier New" pitchFamily="49" charset="0"/>
              </a:rPr>
              <a:t>+ </a:t>
            </a:r>
            <a:r>
              <a:rPr lang="en-US" altLang="en-US" dirty="0" smtClean="0">
                <a:latin typeface="Courier New" pitchFamily="49" charset="0"/>
              </a:rPr>
              <a:t>1) </a:t>
            </a:r>
            <a:r>
              <a:rPr lang="en-US" altLang="en-US" dirty="0">
                <a:latin typeface="Courier New" pitchFamily="49" charset="0"/>
              </a:rPr>
              <a:t>% </a:t>
            </a:r>
            <a:r>
              <a:rPr lang="en-US" altLang="en-US" dirty="0" err="1">
                <a:latin typeface="Courier New" pitchFamily="49" charset="0"/>
              </a:rPr>
              <a:t>items.length</a:t>
            </a:r>
            <a:endParaRPr lang="en-US" altLang="en-US" dirty="0">
              <a:latin typeface="Courier New" pitchFamily="49" charset="0"/>
            </a:endParaRPr>
          </a:p>
        </p:txBody>
      </p:sp>
      <p:sp>
        <p:nvSpPr>
          <p:cNvPr id="28" name="Text Box 19"/>
          <p:cNvSpPr txBox="1">
            <a:spLocks noChangeArrowheads="1"/>
          </p:cNvSpPr>
          <p:nvPr/>
        </p:nvSpPr>
        <p:spPr bwMode="auto">
          <a:xfrm>
            <a:off x="1979613" y="3157765"/>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4</a:t>
            </a:r>
            <a:endParaRPr lang="en-US" altLang="en-US" sz="2400" b="1" dirty="0">
              <a:latin typeface="Courier New" pitchFamily="49" charset="0"/>
            </a:endParaRPr>
          </a:p>
        </p:txBody>
      </p:sp>
      <p:sp>
        <p:nvSpPr>
          <p:cNvPr id="29" name="Text Box 19"/>
          <p:cNvSpPr txBox="1">
            <a:spLocks noChangeArrowheads="1"/>
          </p:cNvSpPr>
          <p:nvPr/>
        </p:nvSpPr>
        <p:spPr bwMode="auto">
          <a:xfrm>
            <a:off x="2627313" y="3151188"/>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3</a:t>
            </a:r>
            <a:endParaRPr lang="en-US" altLang="en-US" sz="2400" b="1" dirty="0">
              <a:latin typeface="Courier New" pitchFamily="49" charset="0"/>
            </a:endParaRPr>
          </a:p>
        </p:txBody>
      </p:sp>
      <p:sp>
        <p:nvSpPr>
          <p:cNvPr id="30" name="Text Box 19"/>
          <p:cNvSpPr txBox="1">
            <a:spLocks noChangeArrowheads="1"/>
          </p:cNvSpPr>
          <p:nvPr/>
        </p:nvSpPr>
        <p:spPr bwMode="auto">
          <a:xfrm>
            <a:off x="3275013" y="3157765"/>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2</a:t>
            </a:r>
            <a:endParaRPr lang="en-US" altLang="en-US" sz="2400" b="1" dirty="0">
              <a:latin typeface="Courier New" pitchFamily="49" charset="0"/>
            </a:endParaRPr>
          </a:p>
        </p:txBody>
      </p:sp>
      <p:sp>
        <p:nvSpPr>
          <p:cNvPr id="31" name="Text Box 19"/>
          <p:cNvSpPr txBox="1">
            <a:spLocks noChangeArrowheads="1"/>
          </p:cNvSpPr>
          <p:nvPr/>
        </p:nvSpPr>
        <p:spPr bwMode="auto">
          <a:xfrm>
            <a:off x="3922713" y="3151188"/>
            <a:ext cx="6477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1</a:t>
            </a:r>
            <a:endParaRPr lang="en-US" altLang="en-US" sz="2400" b="1" dirty="0">
              <a:latin typeface="Courier New" pitchFamily="49" charset="0"/>
            </a:endParaRPr>
          </a:p>
        </p:txBody>
      </p:sp>
      <p:sp>
        <p:nvSpPr>
          <p:cNvPr id="32" name="Rectangle 31"/>
          <p:cNvSpPr/>
          <p:nvPr/>
        </p:nvSpPr>
        <p:spPr>
          <a:xfrm>
            <a:off x="867116" y="4866596"/>
            <a:ext cx="7363051" cy="327782"/>
          </a:xfrm>
          <a:prstGeom prst="rect">
            <a:avLst/>
          </a:prstGeom>
        </p:spPr>
        <p:txBody>
          <a:bodyPr wrap="square">
            <a:spAutoFit/>
          </a:bodyPr>
          <a:lstStyle/>
          <a:p>
            <a:pPr lvl="2">
              <a:lnSpc>
                <a:spcPct val="80000"/>
              </a:lnSpc>
            </a:pPr>
            <a:r>
              <a:rPr lang="en-US" altLang="en-US" dirty="0" smtClean="0">
                <a:latin typeface="Courier New" pitchFamily="49" charset="0"/>
              </a:rPr>
              <a:t>rear =(front </a:t>
            </a:r>
            <a:r>
              <a:rPr lang="en-US" altLang="en-US" dirty="0">
                <a:latin typeface="Courier New" pitchFamily="49" charset="0"/>
              </a:rPr>
              <a:t>+ count) % </a:t>
            </a:r>
            <a:r>
              <a:rPr lang="en-US" altLang="en-US" dirty="0" err="1" smtClean="0">
                <a:latin typeface="Courier New" pitchFamily="49" charset="0"/>
              </a:rPr>
              <a:t>items.length</a:t>
            </a:r>
            <a:endParaRPr lang="en-US" altLang="en-US" dirty="0" smtClean="0">
              <a:latin typeface="Courier New" pitchFamily="49" charset="0"/>
            </a:endParaRPr>
          </a:p>
        </p:txBody>
      </p:sp>
      <p:sp>
        <p:nvSpPr>
          <p:cNvPr id="33" name="Text Box 20"/>
          <p:cNvSpPr txBox="1">
            <a:spLocks noChangeArrowheads="1"/>
          </p:cNvSpPr>
          <p:nvPr/>
        </p:nvSpPr>
        <p:spPr bwMode="auto">
          <a:xfrm>
            <a:off x="5399881" y="3567566"/>
            <a:ext cx="1512887" cy="466725"/>
          </a:xfrm>
          <a:prstGeom prst="rect">
            <a:avLst/>
          </a:prstGeom>
          <a:noFill/>
          <a:ln w="9525">
            <a:solidFill>
              <a:srgbClr val="808080"/>
            </a:solidFill>
            <a:miter lim="800000"/>
            <a:headEnd/>
            <a:tailEnd/>
          </a:ln>
          <a:effectLst/>
          <a:extLst>
            <a:ext uri="{909E8E84-426E-40dd-AFC4-6F175D3DCCD1}">
              <a14:hiddenFill xmlns:a14="http://schemas.microsoft.com/office/drawing/2010/main" xmlns="">
                <a:solidFill>
                  <a:srgbClr val="C0C0C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dirty="0" smtClean="0">
                <a:latin typeface="Courier New" pitchFamily="49" charset="0"/>
              </a:rPr>
              <a:t>rear</a:t>
            </a:r>
            <a:r>
              <a:rPr lang="en-US" altLang="en-US" sz="2400" dirty="0" smtClean="0">
                <a:latin typeface="Courier New" pitchFamily="49" charset="0"/>
              </a:rPr>
              <a:t>= </a:t>
            </a:r>
            <a:endParaRPr lang="en-US" altLang="en-US" sz="2400" dirty="0">
              <a:latin typeface="Courier New" pitchFamily="49" charset="0"/>
            </a:endParaRPr>
          </a:p>
        </p:txBody>
      </p:sp>
      <p:sp>
        <p:nvSpPr>
          <p:cNvPr id="34" name="Text Box 21"/>
          <p:cNvSpPr txBox="1">
            <a:spLocks noChangeArrowheads="1"/>
          </p:cNvSpPr>
          <p:nvPr/>
        </p:nvSpPr>
        <p:spPr bwMode="auto">
          <a:xfrm>
            <a:off x="6912768" y="3567566"/>
            <a:ext cx="647700" cy="46672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smtClean="0">
                <a:latin typeface="Courier New" pitchFamily="49" charset="0"/>
              </a:rPr>
              <a:t>1</a:t>
            </a:r>
            <a:endParaRPr lang="en-US" altLang="en-US" sz="2400" b="1" dirty="0">
              <a:latin typeface="Courier New" pitchFamily="49" charset="0"/>
            </a:endParaRPr>
          </a:p>
        </p:txBody>
      </p:sp>
      <p:sp>
        <p:nvSpPr>
          <p:cNvPr id="35" name="Text Box 20"/>
          <p:cNvSpPr txBox="1">
            <a:spLocks noChangeArrowheads="1"/>
          </p:cNvSpPr>
          <p:nvPr/>
        </p:nvSpPr>
        <p:spPr bwMode="auto">
          <a:xfrm>
            <a:off x="6717280" y="2108794"/>
            <a:ext cx="1512887" cy="466725"/>
          </a:xfrm>
          <a:prstGeom prst="rect">
            <a:avLst/>
          </a:prstGeom>
          <a:noFill/>
          <a:ln w="9525">
            <a:solidFill>
              <a:srgbClr val="808080"/>
            </a:solidFill>
            <a:miter lim="800000"/>
            <a:headEnd/>
            <a:tailEnd/>
          </a:ln>
          <a:effectLst/>
          <a:extLst>
            <a:ext uri="{909E8E84-426E-40dd-AFC4-6F175D3DCCD1}">
              <a14:hiddenFill xmlns:a14="http://schemas.microsoft.com/office/drawing/2010/main" xmlns="">
                <a:solidFill>
                  <a:srgbClr val="C0C0C0"/>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b="1">
                <a:latin typeface="Courier New" pitchFamily="49" charset="0"/>
              </a:rPr>
              <a:t>front</a:t>
            </a:r>
            <a:r>
              <a:rPr lang="en-US" altLang="en-US" sz="2400">
                <a:latin typeface="Courier New" pitchFamily="49" charset="0"/>
              </a:rPr>
              <a:t> = </a:t>
            </a:r>
          </a:p>
        </p:txBody>
      </p:sp>
      <p:sp>
        <p:nvSpPr>
          <p:cNvPr id="36" name="Text Box 21"/>
          <p:cNvSpPr txBox="1">
            <a:spLocks noChangeArrowheads="1"/>
          </p:cNvSpPr>
          <p:nvPr/>
        </p:nvSpPr>
        <p:spPr bwMode="auto">
          <a:xfrm>
            <a:off x="8230167" y="2108794"/>
            <a:ext cx="647700" cy="466725"/>
          </a:xfrm>
          <a:prstGeom prst="rect">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sz="2400" b="1" dirty="0">
                <a:latin typeface="Courier New" pitchFamily="49" charset="0"/>
              </a:rPr>
              <a:t>2</a:t>
            </a:r>
          </a:p>
        </p:txBody>
      </p:sp>
    </p:spTree>
    <p:extLst>
      <p:ext uri="{BB962C8B-B14F-4D97-AF65-F5344CB8AC3E}">
        <p14:creationId xmlns:p14="http://schemas.microsoft.com/office/powerpoint/2010/main" val="13306256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latin typeface="Arial" charset="0"/>
                <a:ea typeface="Arial" charset="0"/>
                <a:cs typeface="Arial" charset="0"/>
              </a:rPr>
              <a:t>Queue and S</a:t>
            </a:r>
            <a:r>
              <a:rPr lang="en-US" dirty="0" smtClean="0">
                <a:latin typeface="Arial" charset="0"/>
                <a:ea typeface="Arial" charset="0"/>
                <a:cs typeface="Arial" charset="0"/>
              </a:rPr>
              <a:t>tack </a:t>
            </a:r>
            <a:r>
              <a:rPr lang="en-US" sz="5100" dirty="0">
                <a:latin typeface="Arial" charset="0"/>
                <a:ea typeface="Arial" charset="0"/>
                <a:cs typeface="Arial" charset="0"/>
              </a:rPr>
              <a:t>E</a:t>
            </a:r>
            <a:r>
              <a:rPr lang="en-US" sz="5100" dirty="0" smtClean="0">
                <a:latin typeface="Arial" charset="0"/>
                <a:ea typeface="Arial" charset="0"/>
                <a:cs typeface="Arial" charset="0"/>
              </a:rPr>
              <a:t>xercises</a:t>
            </a:r>
            <a:endParaRPr lang="en-US" sz="5100" dirty="0">
              <a:latin typeface="Arial" charset="0"/>
              <a:ea typeface="Arial" charset="0"/>
              <a:cs typeface="Arial" charset="0"/>
            </a:endParaRPr>
          </a:p>
        </p:txBody>
      </p:sp>
      <p:sp>
        <p:nvSpPr>
          <p:cNvPr id="3" name="Content Placeholder 2"/>
          <p:cNvSpPr>
            <a:spLocks noGrp="1"/>
          </p:cNvSpPr>
          <p:nvPr>
            <p:ph idx="1"/>
          </p:nvPr>
        </p:nvSpPr>
        <p:spPr/>
        <p:txBody>
          <a:bodyPr>
            <a:normAutofit fontScale="92500"/>
          </a:bodyPr>
          <a:lstStyle/>
          <a:p>
            <a:r>
              <a:rPr lang="en-US" dirty="0" smtClean="0"/>
              <a:t>Simulate a queue with 2 stacks.</a:t>
            </a:r>
          </a:p>
          <a:p>
            <a:r>
              <a:rPr lang="en-US" dirty="0"/>
              <a:t>What is the difference between a queue and a stack? </a:t>
            </a:r>
            <a:endParaRPr lang="en-US" dirty="0" smtClean="0"/>
          </a:p>
          <a:p>
            <a:r>
              <a:rPr lang="en-US" dirty="0"/>
              <a:t>We have a String of characters. Write a function that will find the first non-repeating </a:t>
            </a:r>
            <a:r>
              <a:rPr lang="en-US" dirty="0" smtClean="0"/>
              <a:t>character using 1 queue.</a:t>
            </a:r>
          </a:p>
          <a:p>
            <a:r>
              <a:rPr lang="en-US" dirty="0"/>
              <a:t>Propose a data structure which supports the stack Push and Pop operations and a third operation </a:t>
            </a:r>
            <a:r>
              <a:rPr lang="en-US" dirty="0" err="1"/>
              <a:t>FindMin,which</a:t>
            </a:r>
            <a:r>
              <a:rPr lang="en-US" dirty="0"/>
              <a:t> returns the smallest element in the data </a:t>
            </a:r>
            <a:r>
              <a:rPr lang="en-US" dirty="0" err="1"/>
              <a:t>strucuture</a:t>
            </a:r>
            <a:r>
              <a:rPr lang="en-US" dirty="0"/>
              <a:t> all in O(1) worst case time. </a:t>
            </a:r>
          </a:p>
        </p:txBody>
      </p:sp>
    </p:spTree>
    <p:extLst>
      <p:ext uri="{BB962C8B-B14F-4D97-AF65-F5344CB8AC3E}">
        <p14:creationId xmlns:p14="http://schemas.microsoft.com/office/powerpoint/2010/main" val="20782009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820" y="503238"/>
            <a:ext cx="8500056" cy="868362"/>
          </a:xfrm>
        </p:spPr>
        <p:txBody>
          <a:bodyPr>
            <a:noAutofit/>
          </a:bodyPr>
          <a:lstStyle/>
          <a:p>
            <a:pPr algn="l"/>
            <a:r>
              <a:rPr lang="en-US" sz="3600" dirty="0">
                <a:latin typeface="Arial" charset="0"/>
                <a:ea typeface="Arial" charset="0"/>
                <a:cs typeface="Arial" charset="0"/>
              </a:rPr>
              <a:t>Recap: Class </a:t>
            </a:r>
            <a:r>
              <a:rPr lang="en-US" sz="3600" dirty="0" err="1">
                <a:latin typeface="Arial" charset="0"/>
                <a:ea typeface="Arial" charset="0"/>
                <a:cs typeface="Arial" charset="0"/>
              </a:rPr>
              <a:t>LinkedList</a:t>
            </a:r>
            <a:r>
              <a:rPr lang="en-US" sz="3600" dirty="0">
                <a:latin typeface="Arial" charset="0"/>
                <a:ea typeface="Arial" charset="0"/>
                <a:cs typeface="Arial" charset="0"/>
              </a:rPr>
              <a:t>&lt;E&gt; : Methods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847" t="65585" r="45180" b="12310"/>
          <a:stretch/>
        </p:blipFill>
        <p:spPr>
          <a:xfrm>
            <a:off x="0" y="1674252"/>
            <a:ext cx="9063630" cy="2562897"/>
          </a:xfrm>
          <a:prstGeom prst="rect">
            <a:avLst/>
          </a:prstGeom>
        </p:spPr>
      </p:pic>
    </p:spTree>
    <p:extLst>
      <p:ext uri="{BB962C8B-B14F-4D97-AF65-F5344CB8AC3E}">
        <p14:creationId xmlns:p14="http://schemas.microsoft.com/office/powerpoint/2010/main" val="17971535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83" y="116872"/>
            <a:ext cx="9066727" cy="868362"/>
          </a:xfrm>
        </p:spPr>
        <p:txBody>
          <a:bodyPr>
            <a:normAutofit/>
          </a:bodyPr>
          <a:lstStyle/>
          <a:p>
            <a:pPr algn="l"/>
            <a:r>
              <a:rPr lang="en-US" sz="4000" dirty="0">
                <a:latin typeface="Arial" charset="0"/>
                <a:ea typeface="Arial" charset="0"/>
                <a:cs typeface="Arial" charset="0"/>
              </a:rPr>
              <a:t>Recap: Class </a:t>
            </a:r>
            <a:r>
              <a:rPr lang="en-US" sz="4000" dirty="0" err="1">
                <a:latin typeface="Arial" charset="0"/>
                <a:ea typeface="Arial" charset="0"/>
                <a:cs typeface="Arial" charset="0"/>
              </a:rPr>
              <a:t>LinkedList</a:t>
            </a:r>
            <a:r>
              <a:rPr lang="en-US" sz="4000" dirty="0">
                <a:latin typeface="Arial" charset="0"/>
                <a:ea typeface="Arial" charset="0"/>
                <a:cs typeface="Arial" charset="0"/>
              </a:rPr>
              <a:t>&lt;E&gt; : Methods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0845" t="10124" r="42113" b="33163"/>
          <a:stretch/>
        </p:blipFill>
        <p:spPr>
          <a:xfrm>
            <a:off x="0" y="824249"/>
            <a:ext cx="9144000" cy="6033752"/>
          </a:xfrm>
          <a:prstGeom prst="rect">
            <a:avLst/>
          </a:prstGeom>
        </p:spPr>
      </p:pic>
    </p:spTree>
    <p:extLst>
      <p:ext uri="{BB962C8B-B14F-4D97-AF65-F5344CB8AC3E}">
        <p14:creationId xmlns:p14="http://schemas.microsoft.com/office/powerpoint/2010/main" val="20860170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latin typeface="Arial" charset="0"/>
                <a:ea typeface="Arial" charset="0"/>
                <a:cs typeface="Arial" charset="0"/>
              </a:rPr>
              <a:t>Data Structures Represented by </a:t>
            </a:r>
            <a:r>
              <a:rPr lang="en-US" dirty="0" err="1" smtClean="0">
                <a:latin typeface="Arial" charset="0"/>
                <a:ea typeface="Arial" charset="0"/>
                <a:cs typeface="Arial" charset="0"/>
              </a:rPr>
              <a:t>LinkedList</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Stack</a:t>
            </a:r>
          </a:p>
          <a:p>
            <a:r>
              <a:rPr lang="en-US" dirty="0" smtClean="0"/>
              <a:t>Queue</a:t>
            </a:r>
          </a:p>
          <a:p>
            <a:r>
              <a:rPr lang="en-US" dirty="0" smtClean="0"/>
              <a:t>Priority Queue</a:t>
            </a:r>
          </a:p>
          <a:p>
            <a:r>
              <a:rPr lang="en-US" dirty="0" smtClean="0"/>
              <a:t>Binary Tree</a:t>
            </a:r>
          </a:p>
          <a:p>
            <a:r>
              <a:rPr lang="en-US" dirty="0" smtClean="0"/>
              <a:t>Binary Heap </a:t>
            </a:r>
            <a:endParaRPr lang="en-US" dirty="0"/>
          </a:p>
        </p:txBody>
      </p:sp>
    </p:spTree>
    <p:extLst>
      <p:ext uri="{BB962C8B-B14F-4D97-AF65-F5344CB8AC3E}">
        <p14:creationId xmlns:p14="http://schemas.microsoft.com/office/powerpoint/2010/main" val="14834142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5108</TotalTime>
  <Words>2773</Words>
  <Application>Microsoft Macintosh PowerPoint</Application>
  <PresentationFormat>On-screen Show (4:3)</PresentationFormat>
  <Paragraphs>878</Paragraphs>
  <Slides>61</Slides>
  <Notes>15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1" baseType="lpstr">
      <vt:lpstr>Arial</vt:lpstr>
      <vt:lpstr>Arial Black</vt:lpstr>
      <vt:lpstr>Calibri</vt:lpstr>
      <vt:lpstr>Courier New</vt:lpstr>
      <vt:lpstr>Impact</vt:lpstr>
      <vt:lpstr>MS Mincho</vt:lpstr>
      <vt:lpstr>ＭＳ Ｐゴシック</vt:lpstr>
      <vt:lpstr>Rockwell</vt:lpstr>
      <vt:lpstr>Inkwell</vt:lpstr>
      <vt:lpstr>Picture Publisher Bild</vt:lpstr>
      <vt:lpstr>IT306</vt:lpstr>
      <vt:lpstr>Recap: LinkedList</vt:lpstr>
      <vt:lpstr>Recap: Node Data Definition Class</vt:lpstr>
      <vt:lpstr>Recap: Example</vt:lpstr>
      <vt:lpstr>Recap: Class LinkedList&lt;E&gt;</vt:lpstr>
      <vt:lpstr>Recap: Class LinkedList&lt;E&gt; : Methods</vt:lpstr>
      <vt:lpstr>Recap: Class LinkedList&lt;E&gt; : Methods</vt:lpstr>
      <vt:lpstr>Recap: Class LinkedList&lt;E&gt; : Methods</vt:lpstr>
      <vt:lpstr>Data Structures Represented by LinkedList</vt:lpstr>
      <vt:lpstr>PowerPoint Presentation</vt:lpstr>
      <vt:lpstr>Stack</vt:lpstr>
      <vt:lpstr>Stack: Insert and Delete Operations</vt:lpstr>
      <vt:lpstr>Stack Data Structure in Java</vt:lpstr>
      <vt:lpstr>Stacks</vt:lpstr>
      <vt:lpstr>Array Implementation of a Stack</vt:lpstr>
      <vt:lpstr>Array Implementation of a Stack</vt:lpstr>
      <vt:lpstr>LinkedList implementation of a Stack</vt:lpstr>
      <vt:lpstr>LinkedList implementation of a Stack</vt:lpstr>
      <vt:lpstr>LinkedList implementation of a Stack</vt:lpstr>
      <vt:lpstr>LinkedList implementation of a Stack</vt:lpstr>
      <vt:lpstr>LinkedList implementation of a Stack</vt:lpstr>
      <vt:lpstr>Mathematical Expression Validation</vt:lpstr>
      <vt:lpstr>Algorithm for the previous slide</vt:lpstr>
      <vt:lpstr>Evaluating a Mathematical Expression</vt:lpstr>
      <vt:lpstr>Evaluating a Mathematical Expression</vt:lpstr>
      <vt:lpstr>Evaluating a Mathematical Expression</vt:lpstr>
      <vt:lpstr>Evaluating a Mathematical Expression</vt:lpstr>
      <vt:lpstr>Evaluating a Mathematical Expression</vt:lpstr>
      <vt:lpstr>Evaluating a Mathematical Expression</vt:lpstr>
      <vt:lpstr>Evaluating a Mathematical Expression</vt:lpstr>
      <vt:lpstr>Evaluating a Mathematical Expression</vt:lpstr>
      <vt:lpstr>Algorithm for the previous slide</vt:lpstr>
      <vt:lpstr>Stack: Your Turn now</vt:lpstr>
      <vt:lpstr>Stack: Your Turn now</vt:lpstr>
      <vt:lpstr>Applications of Stack</vt:lpstr>
      <vt:lpstr>A look into the JVM</vt:lpstr>
      <vt:lpstr>A look into the JVM</vt:lpstr>
      <vt:lpstr>A look into the JVM</vt:lpstr>
      <vt:lpstr>A look into the JVM</vt:lpstr>
      <vt:lpstr>A look into the JVM</vt:lpstr>
      <vt:lpstr>A look into the JVM</vt:lpstr>
      <vt:lpstr>Recursion</vt:lpstr>
      <vt:lpstr>Tracing the example</vt:lpstr>
      <vt:lpstr>Watching the Stack</vt:lpstr>
      <vt:lpstr>Watching the Stack</vt:lpstr>
      <vt:lpstr>Queue : FIFO</vt:lpstr>
      <vt:lpstr>Queue in Java - FIFO</vt:lpstr>
      <vt:lpstr>Queue Operations</vt:lpstr>
      <vt:lpstr>Exceptional Situations</vt:lpstr>
      <vt:lpstr>Stack vs queue</vt:lpstr>
      <vt:lpstr>Queue Functions</vt:lpstr>
      <vt:lpstr>Queue: isEmpty()</vt:lpstr>
      <vt:lpstr>Queue: ADD and remove</vt:lpstr>
      <vt:lpstr>Queue Exercises</vt:lpstr>
      <vt:lpstr>Circular Queue</vt:lpstr>
      <vt:lpstr>The mod Operator</vt:lpstr>
      <vt:lpstr>Insert</vt:lpstr>
      <vt:lpstr>Insert</vt:lpstr>
      <vt:lpstr>Remove</vt:lpstr>
      <vt:lpstr>Insert and Remove</vt:lpstr>
      <vt:lpstr>Queue and Stack Exercises</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IT306</dc:title>
  <dc:creator>srafatir</dc:creator>
  <cp:lastModifiedBy>Microsoft Office User</cp:lastModifiedBy>
  <cp:revision>307</cp:revision>
  <dcterms:created xsi:type="dcterms:W3CDTF">2014-08-27T22:12:02Z</dcterms:created>
  <dcterms:modified xsi:type="dcterms:W3CDTF">2018-01-18T16:35:22Z</dcterms:modified>
</cp:coreProperties>
</file>